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612" r:id="rId3"/>
    <p:sldId id="295" r:id="rId4"/>
    <p:sldId id="611" r:id="rId5"/>
    <p:sldId id="613" r:id="rId6"/>
    <p:sldId id="614" r:id="rId7"/>
    <p:sldId id="616" r:id="rId8"/>
    <p:sldId id="633" r:id="rId9"/>
    <p:sldId id="637" r:id="rId10"/>
    <p:sldId id="634" r:id="rId11"/>
    <p:sldId id="603" r:id="rId12"/>
    <p:sldId id="635" r:id="rId13"/>
    <p:sldId id="615" r:id="rId14"/>
    <p:sldId id="640" r:id="rId15"/>
    <p:sldId id="641" r:id="rId16"/>
    <p:sldId id="606" r:id="rId17"/>
    <p:sldId id="636" r:id="rId18"/>
    <p:sldId id="671" r:id="rId19"/>
    <p:sldId id="672" r:id="rId20"/>
    <p:sldId id="675" r:id="rId21"/>
    <p:sldId id="673" r:id="rId22"/>
    <p:sldId id="608" r:id="rId23"/>
    <p:sldId id="605" r:id="rId24"/>
    <p:sldId id="664" r:id="rId25"/>
    <p:sldId id="618" r:id="rId26"/>
    <p:sldId id="619" r:id="rId27"/>
    <p:sldId id="620" r:id="rId28"/>
    <p:sldId id="621" r:id="rId29"/>
    <p:sldId id="622" r:id="rId30"/>
    <p:sldId id="623" r:id="rId31"/>
    <p:sldId id="642" r:id="rId32"/>
    <p:sldId id="624" r:id="rId33"/>
    <p:sldId id="627" r:id="rId34"/>
    <p:sldId id="643" r:id="rId35"/>
    <p:sldId id="644" r:id="rId36"/>
    <p:sldId id="625" r:id="rId37"/>
    <p:sldId id="626" r:id="rId38"/>
    <p:sldId id="645" r:id="rId39"/>
    <p:sldId id="628" r:id="rId40"/>
    <p:sldId id="630" r:id="rId41"/>
    <p:sldId id="629" r:id="rId42"/>
    <p:sldId id="631" r:id="rId43"/>
    <p:sldId id="521" r:id="rId44"/>
    <p:sldId id="579" r:id="rId45"/>
    <p:sldId id="646" r:id="rId46"/>
    <p:sldId id="610" r:id="rId47"/>
    <p:sldId id="648" r:id="rId48"/>
    <p:sldId id="647" r:id="rId49"/>
    <p:sldId id="520" r:id="rId50"/>
    <p:sldId id="649" r:id="rId51"/>
    <p:sldId id="650" r:id="rId52"/>
    <p:sldId id="665" r:id="rId53"/>
    <p:sldId id="676" r:id="rId54"/>
    <p:sldId id="677" r:id="rId55"/>
    <p:sldId id="658" r:id="rId56"/>
    <p:sldId id="600" r:id="rId57"/>
    <p:sldId id="651" r:id="rId58"/>
    <p:sldId id="653" r:id="rId59"/>
    <p:sldId id="652" r:id="rId60"/>
    <p:sldId id="654" r:id="rId61"/>
    <p:sldId id="511" r:id="rId62"/>
    <p:sldId id="601" r:id="rId63"/>
    <p:sldId id="655" r:id="rId64"/>
    <p:sldId id="656" r:id="rId65"/>
    <p:sldId id="669" r:id="rId66"/>
    <p:sldId id="678" r:id="rId67"/>
    <p:sldId id="679" r:id="rId68"/>
    <p:sldId id="602" r:id="rId69"/>
    <p:sldId id="670" r:id="rId70"/>
    <p:sldId id="657" r:id="rId71"/>
    <p:sldId id="660" r:id="rId72"/>
    <p:sldId id="661" r:id="rId73"/>
    <p:sldId id="662" r:id="rId74"/>
    <p:sldId id="663" r:id="rId75"/>
    <p:sldId id="666" r:id="rId76"/>
    <p:sldId id="667" r:id="rId77"/>
    <p:sldId id="659" r:id="rId78"/>
    <p:sldId id="668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931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pos="4347">
          <p15:clr>
            <a:srgbClr val="A4A3A4"/>
          </p15:clr>
        </p15:guide>
        <p15:guide id="5" orient="horz" pos="4146">
          <p15:clr>
            <a:srgbClr val="A4A3A4"/>
          </p15:clr>
        </p15:guide>
        <p15:guide id="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06C"/>
    <a:srgbClr val="B4A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54" autoAdjust="0"/>
    <p:restoredTop sz="94682" autoAdjust="0"/>
  </p:normalViewPr>
  <p:slideViewPr>
    <p:cSldViewPr snapToGrid="0" snapToObjects="1">
      <p:cViewPr varScale="1">
        <p:scale>
          <a:sx n="100" d="100"/>
          <a:sy n="100" d="100"/>
        </p:scale>
        <p:origin x="160" y="576"/>
      </p:cViewPr>
      <p:guideLst>
        <p:guide orient="horz" pos="4319"/>
        <p:guide pos="3931"/>
        <p:guide orient="horz" pos="3312"/>
        <p:guide pos="4347"/>
        <p:guide orient="horz" pos="414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2AB1-BE3C-C240-AA30-7A6082D4BE15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1D4C3-DE8B-A949-823C-6F012E5D5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6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7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0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2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3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3A546-2858-B24F-A64F-B4E807DAFE61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8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uknamgoong@chungbuk.ac.k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cygwin.co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br>
              <a:rPr lang="en-US" altLang="ko-KR" sz="4800" b="1" dirty="0">
                <a:latin typeface="Arial"/>
                <a:cs typeface="Arial"/>
              </a:rPr>
            </a:br>
            <a:r>
              <a:rPr lang="ko-KR" altLang="en-US" sz="3200" b="1" dirty="0">
                <a:latin typeface="Arial"/>
                <a:cs typeface="Arial"/>
              </a:rPr>
              <a:t>현대 생물학 연구를 위한 컴퓨터 활용기술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5134" y="5213913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충북대학교 생물학과 대학원 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강사 </a:t>
            </a:r>
            <a:r>
              <a:rPr lang="en-US" altLang="ko-KR" sz="240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 남궁석 </a:t>
            </a:r>
            <a:r>
              <a:rPr lang="en-US" altLang="ko-KR" sz="2400" dirty="0" err="1">
                <a:solidFill>
                  <a:schemeClr val="tx1"/>
                </a:solidFill>
                <a:latin typeface="Arial"/>
                <a:cs typeface="Arial"/>
              </a:rPr>
              <a:t>suk.namgoong@gmail.com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90" y="280397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1</a:t>
            </a:r>
            <a:r>
              <a:rPr lang="en-US" altLang="ko-KR" b="1" baseline="30000" dirty="0">
                <a:latin typeface="Arial"/>
                <a:cs typeface="Arial"/>
              </a:rPr>
              <a:t>st</a:t>
            </a:r>
            <a:r>
              <a:rPr lang="en-US" altLang="ko-KR" b="1" dirty="0">
                <a:latin typeface="Arial"/>
                <a:cs typeface="Arial"/>
              </a:rPr>
              <a:t> Lecture													</a:t>
            </a:r>
            <a:r>
              <a:rPr lang="ko-KR" altLang="en-US" b="1" dirty="0">
                <a:latin typeface="Arial"/>
                <a:cs typeface="Arial"/>
              </a:rPr>
              <a:t>         </a:t>
            </a:r>
            <a:r>
              <a:rPr lang="en-US" altLang="ko-KR" b="1" dirty="0">
                <a:latin typeface="Arial"/>
                <a:cs typeface="Arial"/>
              </a:rPr>
              <a:t>2020.3.19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6372" y="2978077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rial"/>
                <a:cs typeface="Arial"/>
              </a:rPr>
              <a:t>제 </a:t>
            </a:r>
            <a:r>
              <a:rPr lang="en-US" altLang="ko-KR" sz="2400" dirty="0">
                <a:latin typeface="Arial"/>
                <a:cs typeface="Arial"/>
              </a:rPr>
              <a:t>1</a:t>
            </a:r>
            <a:r>
              <a:rPr lang="ko-KR" altLang="en-US" sz="2400" dirty="0">
                <a:latin typeface="Arial"/>
                <a:cs typeface="Arial"/>
              </a:rPr>
              <a:t>강 </a:t>
            </a:r>
            <a:r>
              <a:rPr lang="en-US" altLang="ko-KR" sz="2400" dirty="0">
                <a:latin typeface="Arial"/>
                <a:cs typeface="Arial"/>
              </a:rPr>
              <a:t>:</a:t>
            </a:r>
            <a:r>
              <a:rPr lang="ko-KR" altLang="en-US" sz="2400" dirty="0">
                <a:latin typeface="Arial"/>
                <a:cs typeface="Arial"/>
              </a:rPr>
              <a:t> 개론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086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9278" y="134719"/>
            <a:ext cx="7005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현대 생물학 연구자를 도사리는 위협이란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013" y="3041133"/>
            <a:ext cx="4142773" cy="3170399"/>
            <a:chOff x="0" y="3525227"/>
            <a:chExt cx="4142773" cy="3170399"/>
          </a:xfrm>
        </p:grpSpPr>
        <p:sp>
          <p:nvSpPr>
            <p:cNvPr id="18" name="Oval 17"/>
            <p:cNvSpPr/>
            <p:nvPr/>
          </p:nvSpPr>
          <p:spPr>
            <a:xfrm>
              <a:off x="0" y="3525227"/>
              <a:ext cx="4142773" cy="317039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996" y="4091376"/>
              <a:ext cx="3454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High-throughput Experiments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And Its data analysis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8847" y="4683940"/>
              <a:ext cx="3148969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Microarray</a:t>
              </a:r>
            </a:p>
            <a:p>
              <a:r>
                <a:rPr lang="en-US" dirty="0">
                  <a:latin typeface="Arial"/>
                  <a:cs typeface="Arial"/>
                </a:rPr>
                <a:t>RNA-</a:t>
              </a:r>
              <a:r>
                <a:rPr lang="en-US" dirty="0" err="1">
                  <a:latin typeface="Arial"/>
                  <a:cs typeface="Arial"/>
                </a:rPr>
                <a:t>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Next Generation Sequencing</a:t>
              </a:r>
            </a:p>
            <a:p>
              <a:r>
                <a:rPr lang="en-US" dirty="0" err="1">
                  <a:latin typeface="Arial"/>
                  <a:cs typeface="Arial"/>
                </a:rPr>
                <a:t>ChiP-Seq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Rip-</a:t>
              </a:r>
              <a:r>
                <a:rPr lang="en-US" dirty="0" err="1">
                  <a:latin typeface="Arial"/>
                  <a:cs typeface="Arial"/>
                </a:rPr>
                <a:t>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Mass Spectrometry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50020" y="3093074"/>
            <a:ext cx="3993980" cy="3170399"/>
            <a:chOff x="5056007" y="3577168"/>
            <a:chExt cx="3993980" cy="3170399"/>
          </a:xfrm>
        </p:grpSpPr>
        <p:sp>
          <p:nvSpPr>
            <p:cNvPr id="19" name="Oval 18"/>
            <p:cNvSpPr/>
            <p:nvPr/>
          </p:nvSpPr>
          <p:spPr>
            <a:xfrm>
              <a:off x="5056007" y="3577168"/>
              <a:ext cx="3993980" cy="317039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20758" y="3857125"/>
              <a:ext cx="27622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Interdisciplinary Nature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Of 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Modern Research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52675" y="4834415"/>
              <a:ext cx="2545626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Genetics</a:t>
              </a:r>
            </a:p>
            <a:p>
              <a:r>
                <a:rPr lang="en-US" dirty="0">
                  <a:latin typeface="Arial"/>
                  <a:cs typeface="Arial"/>
                </a:rPr>
                <a:t>Cell Biology</a:t>
              </a:r>
            </a:p>
            <a:p>
              <a:r>
                <a:rPr lang="en-US" dirty="0">
                  <a:latin typeface="Arial"/>
                  <a:cs typeface="Arial"/>
                </a:rPr>
                <a:t>Developmental Biology</a:t>
              </a:r>
            </a:p>
            <a:p>
              <a:r>
                <a:rPr lang="en-US" dirty="0">
                  <a:latin typeface="Arial"/>
                  <a:cs typeface="Arial"/>
                </a:rPr>
                <a:t>Biochemistry</a:t>
              </a:r>
            </a:p>
            <a:p>
              <a:r>
                <a:rPr lang="en-US" dirty="0">
                  <a:latin typeface="Arial"/>
                  <a:cs typeface="Arial"/>
                </a:rPr>
                <a:t>Biophysics</a:t>
              </a:r>
            </a:p>
            <a:p>
              <a:r>
                <a:rPr lang="en-US" dirty="0">
                  <a:latin typeface="Arial"/>
                  <a:cs typeface="Arial"/>
                </a:rPr>
                <a:t>Bioinformatics…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26897" y="736908"/>
            <a:ext cx="4006754" cy="2267670"/>
            <a:chOff x="3096921" y="1257557"/>
            <a:chExt cx="4006754" cy="2267670"/>
          </a:xfrm>
        </p:grpSpPr>
        <p:sp>
          <p:nvSpPr>
            <p:cNvPr id="17" name="Oval 16"/>
            <p:cNvSpPr/>
            <p:nvPr/>
          </p:nvSpPr>
          <p:spPr>
            <a:xfrm>
              <a:off x="3096921" y="1257557"/>
              <a:ext cx="4006754" cy="2267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45724" y="1516196"/>
              <a:ext cx="263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Genomic scale of data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42810" y="1936189"/>
              <a:ext cx="1070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Genome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78875" y="2287831"/>
              <a:ext cx="1651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Transcriptome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87904" y="1985505"/>
              <a:ext cx="1185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Proteome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01086" y="2657163"/>
              <a:ext cx="1454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Metabolome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6667" y="2666049"/>
              <a:ext cx="153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Metagenome</a:t>
              </a:r>
              <a:endParaRPr lang="en-US" dirty="0">
                <a:latin typeface="Arial"/>
                <a:cs typeface="Arial"/>
              </a:endParaRPr>
            </a:p>
          </p:txBody>
        </p:sp>
      </p:grpSp>
      <p:pic>
        <p:nvPicPr>
          <p:cNvPr id="13" name="Picture 12" descr="Screen Shot 2015-08-31 at 2.0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92" y="2463504"/>
            <a:ext cx="2356484" cy="2645033"/>
          </a:xfrm>
          <a:prstGeom prst="rect">
            <a:avLst/>
          </a:prstGeom>
        </p:spPr>
      </p:pic>
      <p:pic>
        <p:nvPicPr>
          <p:cNvPr id="20" name="Picture 19" descr="Screenshot 2015-08-31 10.4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77" y="870331"/>
            <a:ext cx="1652602" cy="1533559"/>
          </a:xfrm>
          <a:prstGeom prst="rect">
            <a:avLst/>
          </a:prstGeom>
        </p:spPr>
      </p:pic>
      <p:pic>
        <p:nvPicPr>
          <p:cNvPr id="21" name="Picture 20" descr="Screenshot 2015-08-31 10.4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0" y="2204526"/>
            <a:ext cx="2255616" cy="1479986"/>
          </a:xfrm>
          <a:prstGeom prst="rect">
            <a:avLst/>
          </a:prstGeom>
        </p:spPr>
      </p:pic>
      <p:pic>
        <p:nvPicPr>
          <p:cNvPr id="22" name="Picture 21" descr="Screenshot 2015-08-31 10.43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93" y="5269914"/>
            <a:ext cx="2356484" cy="12853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6C1917-4CA0-A34B-AF13-25A097BFF53D}"/>
              </a:ext>
            </a:extLst>
          </p:cNvPr>
          <p:cNvSpPr txBox="1"/>
          <p:nvPr/>
        </p:nvSpPr>
        <p:spPr>
          <a:xfrm>
            <a:off x="2497344" y="6593015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먹고 살기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아니 살아남기가 점점 </a:t>
            </a:r>
            <a:r>
              <a:rPr kumimoji="1" lang="ko-KR" altLang="en-US" b="1" dirty="0" err="1"/>
              <a:t>빡세진다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95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2883" y="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en-US" altLang="ko-KR" sz="3600" b="1" dirty="0">
                <a:latin typeface="Arial"/>
                <a:cs typeface="Arial"/>
              </a:rPr>
              <a:t>-</a:t>
            </a:r>
            <a:r>
              <a:rPr lang="ko-KR" altLang="en-US" sz="3600" b="1" dirty="0" err="1">
                <a:latin typeface="Arial"/>
                <a:cs typeface="Arial"/>
              </a:rPr>
              <a:t>포스트지놈</a:t>
            </a:r>
            <a:r>
              <a:rPr lang="ko-KR" altLang="en-US" sz="3600" b="1" dirty="0">
                <a:latin typeface="Arial"/>
                <a:cs typeface="Arial"/>
              </a:rPr>
              <a:t> 시대의 데이터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0952" y="6067343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이 정도 데이터를 어떻게 다룰 것인가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3" name="Picture 2" descr="Screenshot 2015-08-31 13.20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" y="1751493"/>
            <a:ext cx="3216020" cy="2871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6704" y="1900674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지놈</a:t>
            </a:r>
            <a:r>
              <a:rPr lang="ko-KR" altLang="en-US" dirty="0">
                <a:latin typeface="Arial"/>
                <a:cs typeface="Arial"/>
              </a:rPr>
              <a:t> 프로젝트의 완성 </a:t>
            </a:r>
            <a:r>
              <a:rPr lang="en-US" dirty="0">
                <a:latin typeface="Arial"/>
                <a:cs typeface="Arial"/>
              </a:rPr>
              <a:t>: 2001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ko-KR" altLang="en-US" dirty="0">
                <a:latin typeface="Arial"/>
                <a:cs typeface="Arial"/>
              </a:rPr>
              <a:t>이때 태어난 애들이 대학 들어옴</a:t>
            </a:r>
            <a:r>
              <a:rPr lang="en-US" altLang="ko-KR" dirty="0">
                <a:latin typeface="Arial"/>
                <a:cs typeface="Arial"/>
              </a:rPr>
              <a:t>)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6704" y="221517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지놈의</a:t>
            </a:r>
            <a:r>
              <a:rPr lang="ko-KR" altLang="en-US" dirty="0">
                <a:latin typeface="Arial"/>
                <a:cs typeface="Arial"/>
              </a:rPr>
              <a:t> 크기 </a:t>
            </a:r>
            <a:r>
              <a:rPr lang="en-US" dirty="0">
                <a:latin typeface="Arial"/>
                <a:cs typeface="Arial"/>
              </a:rPr>
              <a:t>: 3.2Gb  (Human)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80634" y="2955251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유전자의 </a:t>
            </a:r>
            <a:r>
              <a:rPr lang="ko-KR" altLang="en-US" dirty="0" err="1">
                <a:latin typeface="Arial"/>
                <a:cs typeface="Arial"/>
              </a:rPr>
              <a:t>갯수</a:t>
            </a:r>
            <a:r>
              <a:rPr lang="en-US" dirty="0">
                <a:latin typeface="Arial"/>
                <a:cs typeface="Arial"/>
              </a:rPr>
              <a:t>: about 22,000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8482" y="4007089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개인간의 유전 변이의 </a:t>
            </a:r>
            <a:r>
              <a:rPr lang="ko-KR" altLang="en-US" b="1" dirty="0" err="1">
                <a:latin typeface="Arial"/>
                <a:cs typeface="Arial"/>
              </a:rPr>
              <a:t>갯수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8482" y="4376596"/>
            <a:ext cx="56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Single nucleotide polymorphism : 10-30 million bases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9270" y="340017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전사체의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갯수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: about 140,000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6673" y="12827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8113" y="2584502"/>
            <a:ext cx="267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3,209,286,105 base pair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02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11" grpId="0"/>
      <p:bldP spid="1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2135" y="14401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간단한 예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187" y="23548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6311" y="3919685"/>
            <a:ext cx="7301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Questions : </a:t>
            </a: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인간의 모든 </a:t>
            </a:r>
            <a:r>
              <a:rPr lang="en-US" altLang="ko-KR" b="1" dirty="0">
                <a:latin typeface="Arial"/>
                <a:cs typeface="Arial"/>
              </a:rPr>
              <a:t>Protein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Kinase 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찾아서 이들의 서열을 비교하고 싶다</a:t>
            </a:r>
            <a:r>
              <a:rPr lang="en-US" altLang="ko-KR" b="1" dirty="0">
                <a:latin typeface="Arial"/>
                <a:cs typeface="Arial"/>
              </a:rPr>
              <a:t>?</a:t>
            </a:r>
          </a:p>
          <a:p>
            <a:r>
              <a:rPr lang="ko-KR" altLang="en-US" b="1" dirty="0">
                <a:latin typeface="Arial"/>
                <a:cs typeface="Arial"/>
              </a:rPr>
              <a:t>이들을 </a:t>
            </a:r>
            <a:r>
              <a:rPr lang="ko-KR" altLang="en-US" b="1" dirty="0" err="1">
                <a:latin typeface="Arial"/>
                <a:cs typeface="Arial"/>
              </a:rPr>
              <a:t>클래스별로</a:t>
            </a:r>
            <a:r>
              <a:rPr lang="ko-KR" altLang="en-US" b="1" dirty="0">
                <a:latin typeface="Arial"/>
                <a:cs typeface="Arial"/>
              </a:rPr>
              <a:t> 구분하고 싶다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3536" y="541988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어떻게 할 것인가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/>
          </a:p>
          <a:p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77854" y="1504138"/>
            <a:ext cx="7641292" cy="2172545"/>
            <a:chOff x="677854" y="1504138"/>
            <a:chExt cx="7641292" cy="2172545"/>
          </a:xfrm>
        </p:grpSpPr>
        <p:sp>
          <p:nvSpPr>
            <p:cNvPr id="7" name="TextBox 6"/>
            <p:cNvSpPr txBox="1"/>
            <p:nvPr/>
          </p:nvSpPr>
          <p:spPr>
            <a:xfrm>
              <a:off x="677854" y="1504138"/>
              <a:ext cx="51490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인간 </a:t>
              </a:r>
              <a:r>
                <a:rPr lang="ko-KR" altLang="en-US" b="1" dirty="0" err="1">
                  <a:latin typeface="Arial"/>
                  <a:cs typeface="Arial"/>
                </a:rPr>
                <a:t>지놈에는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500</a:t>
              </a:r>
              <a:r>
                <a:rPr lang="ko-KR" altLang="en-US" b="1" dirty="0">
                  <a:latin typeface="Arial"/>
                  <a:cs typeface="Arial"/>
                </a:rPr>
                <a:t>개 이상의 단백질 </a:t>
              </a:r>
              <a:r>
                <a:rPr lang="ko-KR" altLang="en-US" b="1" dirty="0" err="1">
                  <a:latin typeface="Arial"/>
                  <a:cs typeface="Arial"/>
                </a:rPr>
                <a:t>인산화효소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Protein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Kinase</a:t>
              </a:r>
              <a:r>
                <a:rPr lang="ko-KR" altLang="en-US" b="1" dirty="0">
                  <a:latin typeface="Arial"/>
                  <a:cs typeface="Arial"/>
                </a:rPr>
                <a:t>가 있음</a:t>
              </a:r>
              <a:r>
                <a:rPr lang="en-US" altLang="ko-KR" b="1" dirty="0">
                  <a:latin typeface="Arial"/>
                  <a:cs typeface="Arial"/>
                </a:rPr>
                <a:t>.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endParaRPr lang="en-US" altLang="ko-KR" b="1" dirty="0">
                <a:latin typeface="Arial"/>
                <a:cs typeface="Arial"/>
              </a:endParaRPr>
            </a:p>
            <a:p>
              <a:endParaRPr lang="en-US" dirty="0">
                <a:latin typeface="Arial"/>
                <a:cs typeface="Arial"/>
              </a:endParaRPr>
            </a:p>
            <a:p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4" name="Picture 3" descr="Screen Shot 2015-08-31 at 3.09.0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5"/>
            <a:stretch/>
          </p:blipFill>
          <p:spPr>
            <a:xfrm>
              <a:off x="6212646" y="1504138"/>
              <a:ext cx="2106500" cy="2172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75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03024" y="1249754"/>
            <a:ext cx="7172884" cy="960055"/>
            <a:chOff x="879727" y="547164"/>
            <a:chExt cx="7172884" cy="960055"/>
          </a:xfrm>
        </p:grpSpPr>
        <p:pic>
          <p:nvPicPr>
            <p:cNvPr id="4" name="Picture 3" descr="Screenshot 2015-08-31 11.00.3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589"/>
            <a:stretch/>
          </p:blipFill>
          <p:spPr>
            <a:xfrm>
              <a:off x="961715" y="963506"/>
              <a:ext cx="7090896" cy="54371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9727" y="547164"/>
              <a:ext cx="5173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/>
                  <a:cs typeface="Arial"/>
                </a:rPr>
                <a:t>NCBI </a:t>
              </a:r>
              <a:r>
                <a:rPr lang="ko-KR" altLang="en-US" dirty="0">
                  <a:latin typeface="Arial"/>
                  <a:cs typeface="Arial"/>
                </a:rPr>
                <a:t>사이트에 가서 이런 것을 검색해 볼 것이다</a:t>
              </a:r>
              <a:r>
                <a:rPr lang="en-US" altLang="ko-KR" dirty="0">
                  <a:latin typeface="Arial"/>
                  <a:cs typeface="Arial"/>
                </a:rPr>
                <a:t>.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03024" y="2521465"/>
            <a:ext cx="7090896" cy="1888342"/>
            <a:chOff x="961715" y="1914613"/>
            <a:chExt cx="7090896" cy="1888342"/>
          </a:xfrm>
        </p:grpSpPr>
        <p:sp>
          <p:nvSpPr>
            <p:cNvPr id="6" name="TextBox 5"/>
            <p:cNvSpPr txBox="1"/>
            <p:nvPr/>
          </p:nvSpPr>
          <p:spPr>
            <a:xfrm>
              <a:off x="1085012" y="1914613"/>
              <a:ext cx="3377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/>
                  <a:cs typeface="Arial"/>
                </a:rPr>
                <a:t>그러나 이런 메시지를 만나고</a:t>
              </a:r>
              <a:r>
                <a:rPr lang="en-US" altLang="ko-KR" dirty="0">
                  <a:latin typeface="Arial"/>
                  <a:cs typeface="Arial"/>
                </a:rPr>
                <a:t>…</a:t>
              </a: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7" name="Picture 6" descr="Screenshot 2015-08-31 11.00.3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24" b="53658"/>
            <a:stretch/>
          </p:blipFill>
          <p:spPr>
            <a:xfrm>
              <a:off x="961715" y="2431355"/>
              <a:ext cx="7090896" cy="1371600"/>
            </a:xfrm>
            <a:prstGeom prst="rect">
              <a:avLst/>
            </a:prstGeom>
          </p:spPr>
        </p:pic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12135" y="14401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대개의 생물학자들이 하는 것은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843114" y="3353261"/>
            <a:ext cx="41502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2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2641" y="177814"/>
            <a:ext cx="5673348" cy="4655147"/>
            <a:chOff x="999178" y="2987292"/>
            <a:chExt cx="5673348" cy="4655147"/>
          </a:xfrm>
        </p:grpSpPr>
        <p:sp>
          <p:nvSpPr>
            <p:cNvPr id="5" name="TextBox 4"/>
            <p:cNvSpPr txBox="1"/>
            <p:nvPr/>
          </p:nvSpPr>
          <p:spPr>
            <a:xfrm>
              <a:off x="999178" y="2987292"/>
              <a:ext cx="5673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검색을 좀 제대로 하면 숫자는 줄어들 지 모르겠지만</a:t>
              </a:r>
              <a:r>
                <a:rPr lang="en-US" altLang="ko-KR" b="1" dirty="0">
                  <a:latin typeface="Arial"/>
                  <a:cs typeface="Arial"/>
                </a:rPr>
                <a:t>…</a:t>
              </a:r>
              <a:endParaRPr lang="en-US" b="1" dirty="0">
                <a:latin typeface="Arial"/>
                <a:cs typeface="Arial"/>
              </a:endParaRPr>
            </a:p>
          </p:txBody>
        </p:sp>
        <p:pic>
          <p:nvPicPr>
            <p:cNvPr id="6" name="Picture 5" descr="Screenshot 2015-08-31 11.02.4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12" y="3689450"/>
              <a:ext cx="4113517" cy="395298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564643" y="3021755"/>
            <a:ext cx="5152277" cy="3289099"/>
            <a:chOff x="1621424" y="5054885"/>
            <a:chExt cx="5152277" cy="3289099"/>
          </a:xfrm>
        </p:grpSpPr>
        <p:pic>
          <p:nvPicPr>
            <p:cNvPr id="8" name="Picture 7" descr="Screenshot 2015-08-31 11.05.2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424" y="5372016"/>
              <a:ext cx="5152277" cy="29719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21424" y="5054885"/>
              <a:ext cx="3313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/>
                  <a:cs typeface="Arial"/>
                </a:rPr>
                <a:t>이것을 하나하나씩 </a:t>
              </a:r>
              <a:r>
                <a:rPr lang="ko-KR" altLang="en-US" dirty="0" err="1">
                  <a:latin typeface="Arial"/>
                  <a:cs typeface="Arial"/>
                </a:rPr>
                <a:t>복붙해서</a:t>
              </a:r>
              <a:r>
                <a:rPr lang="en-US" altLang="ko-KR" dirty="0">
                  <a:latin typeface="Arial"/>
                  <a:cs typeface="Arial"/>
                </a:rPr>
                <a:t>…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6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74" y="747874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천 번을 한다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하고 싶나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579" y="1994708"/>
            <a:ext cx="7750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만약 단백질 </a:t>
            </a:r>
            <a:r>
              <a:rPr lang="en-US" altLang="ko-KR" dirty="0">
                <a:latin typeface="Arial"/>
                <a:cs typeface="Arial"/>
              </a:rPr>
              <a:t>2-3</a:t>
            </a:r>
            <a:r>
              <a:rPr lang="ko-KR" altLang="en-US" dirty="0">
                <a:latin typeface="Arial"/>
                <a:cs typeface="Arial"/>
              </a:rPr>
              <a:t>개 정도만 있으면 이렇게 해도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그러나 </a:t>
            </a:r>
            <a:r>
              <a:rPr lang="ko-KR" altLang="en-US" b="1" dirty="0" err="1">
                <a:latin typeface="Arial"/>
                <a:cs typeface="Arial"/>
              </a:rPr>
              <a:t>지놈</a:t>
            </a:r>
            <a:r>
              <a:rPr lang="ko-KR" altLang="en-US" b="1" dirty="0">
                <a:latin typeface="Arial"/>
                <a:cs typeface="Arial"/>
              </a:rPr>
              <a:t> 수준의 연구를 하고 싶으면 좀 더 효율적인 방법이 필요하다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974" y="1322384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trike="sngStrike" dirty="0"/>
              <a:t>“</a:t>
            </a:r>
            <a:r>
              <a:rPr lang="ko-KR" altLang="en-US" strike="sngStrike" dirty="0"/>
              <a:t>석사 </a:t>
            </a:r>
            <a:r>
              <a:rPr lang="en-US" altLang="ko-KR" strike="sngStrike" dirty="0"/>
              <a:t>1</a:t>
            </a:r>
            <a:r>
              <a:rPr lang="ko-KR" altLang="en-US" strike="sngStrike" dirty="0" err="1"/>
              <a:t>년차나</a:t>
            </a:r>
            <a:r>
              <a:rPr lang="ko-KR" altLang="en-US" strike="sngStrike" dirty="0"/>
              <a:t> </a:t>
            </a:r>
            <a:r>
              <a:rPr lang="ko-KR" altLang="en-US" strike="sngStrike" dirty="0" err="1"/>
              <a:t>학부생에게</a:t>
            </a:r>
            <a:r>
              <a:rPr lang="ko-KR" altLang="en-US" strike="sngStrike" dirty="0"/>
              <a:t> 시키면 되지</a:t>
            </a:r>
            <a:r>
              <a:rPr lang="en-US" altLang="ko-KR" strike="sngStrike" dirty="0"/>
              <a:t>”</a:t>
            </a:r>
            <a:endParaRPr lang="en-US" strike="sngStri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DF574-0466-0241-9CC6-BDFF5FE3A316}"/>
              </a:ext>
            </a:extLst>
          </p:cNvPr>
          <p:cNvSpPr txBox="1"/>
          <p:nvPr/>
        </p:nvSpPr>
        <p:spPr>
          <a:xfrm>
            <a:off x="3938653" y="597049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또</a:t>
            </a:r>
            <a:r>
              <a:rPr kumimoji="1" lang="ko-KR" altLang="en-US" b="1" dirty="0"/>
              <a:t> 다른 예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90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846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367" y="387514"/>
            <a:ext cx="8616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다른 예 </a:t>
            </a:r>
            <a:r>
              <a:rPr lang="en-US" altLang="ko-KR" sz="2400" b="1" dirty="0">
                <a:latin typeface="Arial"/>
                <a:cs typeface="Arial"/>
              </a:rPr>
              <a:t>: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r>
              <a:rPr lang="en-US" altLang="ko-KR" sz="2400" b="1" dirty="0">
                <a:latin typeface="Arial"/>
                <a:cs typeface="Arial"/>
              </a:rPr>
              <a:t>mRNA </a:t>
            </a:r>
            <a:r>
              <a:rPr lang="ko-KR" altLang="en-US" sz="2400" b="1" dirty="0">
                <a:latin typeface="Arial"/>
                <a:cs typeface="Arial"/>
              </a:rPr>
              <a:t>발현을 측정하는 일은 어디서건 많이 하는 일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3911" y="150546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노던 </a:t>
            </a:r>
            <a:r>
              <a:rPr lang="ko-KR" altLang="en-US" b="1" dirty="0" err="1">
                <a:latin typeface="Arial"/>
                <a:cs typeface="Arial"/>
              </a:rPr>
              <a:t>블랏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2212" y="156854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qPCR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3911" y="2026376"/>
            <a:ext cx="121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2-3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6453" y="2006107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5-100 genes</a:t>
            </a:r>
          </a:p>
        </p:txBody>
      </p:sp>
      <p:pic>
        <p:nvPicPr>
          <p:cNvPr id="2" name="Picture 1" descr="Screenshot 2015-08-31 11.17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/>
          <a:stretch/>
        </p:blipFill>
        <p:spPr>
          <a:xfrm>
            <a:off x="752111" y="2544795"/>
            <a:ext cx="2761848" cy="1993336"/>
          </a:xfrm>
          <a:prstGeom prst="rect">
            <a:avLst/>
          </a:prstGeom>
        </p:spPr>
      </p:pic>
      <p:pic>
        <p:nvPicPr>
          <p:cNvPr id="3" name="Picture 2" descr="Screenshot 2015-08-31 11.19.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2753" y="2544795"/>
            <a:ext cx="2964265" cy="1912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9516" y="4985819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눈으로 적당히 보고서 다른 거 찾으면 되지</a:t>
            </a:r>
            <a:r>
              <a:rPr lang="en-US" altLang="ko-KR" b="1" dirty="0">
                <a:latin typeface="Arial"/>
                <a:cs typeface="Arial"/>
              </a:rPr>
              <a:t>…</a:t>
            </a:r>
          </a:p>
          <a:p>
            <a:r>
              <a:rPr lang="ko-KR" altLang="en-US" b="1" dirty="0">
                <a:latin typeface="Arial"/>
                <a:cs typeface="Arial"/>
              </a:rPr>
              <a:t>안 어렵다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421A2-5AA2-F84D-AB3B-827347A3A8C6}"/>
              </a:ext>
            </a:extLst>
          </p:cNvPr>
          <p:cNvSpPr txBox="1"/>
          <p:nvPr/>
        </p:nvSpPr>
        <p:spPr>
          <a:xfrm>
            <a:off x="4025215" y="615336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그러나</a:t>
            </a:r>
            <a:r>
              <a:rPr kumimoji="1" lang="en-US" altLang="ko-Kore-KR" b="1" dirty="0"/>
              <a:t>…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5A7AA-F574-EB45-921D-1DF5C307AEA1}"/>
              </a:ext>
            </a:extLst>
          </p:cNvPr>
          <p:cNvSpPr txBox="1"/>
          <p:nvPr/>
        </p:nvSpPr>
        <p:spPr>
          <a:xfrm>
            <a:off x="649367" y="958453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왕년에는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r>
              <a:rPr lang="en-US" altLang="ko-KR" b="1" strike="sngStrike" dirty="0">
                <a:latin typeface="Arial"/>
                <a:cs typeface="Arial"/>
              </a:rPr>
              <a:t>Latte is horse</a:t>
            </a:r>
            <a:endParaRPr lang="en-US" b="1" strike="sngStrik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75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0144" y="5252803"/>
            <a:ext cx="127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Microarray</a:t>
            </a:r>
          </a:p>
          <a:p>
            <a:r>
              <a:rPr lang="en-US" dirty="0">
                <a:latin typeface="Arial"/>
                <a:cs typeface="Arial"/>
              </a:rPr>
              <a:t>RNA-</a:t>
            </a:r>
            <a:r>
              <a:rPr lang="en-US" dirty="0" err="1">
                <a:latin typeface="Arial"/>
                <a:cs typeface="Arial"/>
              </a:rPr>
              <a:t>Seq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16570" y="5091041"/>
            <a:ext cx="23572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Transcriptome</a:t>
            </a:r>
            <a:r>
              <a:rPr lang="en-US" dirty="0">
                <a:latin typeface="Arial"/>
                <a:cs typeface="Arial"/>
              </a:rPr>
              <a:t> wide</a:t>
            </a:r>
          </a:p>
          <a:p>
            <a:r>
              <a:rPr lang="en-US" dirty="0">
                <a:latin typeface="Arial"/>
                <a:cs typeface="Arial"/>
              </a:rPr>
              <a:t>(~</a:t>
            </a:r>
            <a:r>
              <a:rPr lang="en-US" sz="3200" b="1" dirty="0">
                <a:solidFill>
                  <a:srgbClr val="FF0000"/>
                </a:solidFill>
                <a:latin typeface="Arial"/>
                <a:cs typeface="Arial"/>
              </a:rPr>
              <a:t>22,000</a:t>
            </a:r>
            <a:r>
              <a:rPr lang="en-US" dirty="0">
                <a:latin typeface="Arial"/>
                <a:cs typeface="Arial"/>
              </a:rPr>
              <a:t>genes)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8300" y="603903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암과 정상 조직에서 다르게 발현되는 유전자를 찾기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(Example : cancer and normal tissues)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1429" y="452490"/>
            <a:ext cx="8045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그러나 포스트 </a:t>
            </a:r>
            <a:r>
              <a:rPr lang="ko-KR" altLang="en-US" sz="2400" b="1" dirty="0" err="1">
                <a:latin typeface="Arial"/>
                <a:cs typeface="Arial"/>
              </a:rPr>
              <a:t>지놈의</a:t>
            </a:r>
            <a:r>
              <a:rPr lang="ko-KR" altLang="en-US" sz="2400" b="1" dirty="0">
                <a:latin typeface="Arial"/>
                <a:cs typeface="Arial"/>
              </a:rPr>
              <a:t> 시대에서는 저런 식으로 논문 가능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0999" y="134386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Arial"/>
                <a:cs typeface="Arial"/>
              </a:rPr>
              <a:t>마이크로어레이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4339" y="139762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RNA-Seq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1" name="Picture 10" descr="Screenshot 2015-08-31 11.32.5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034" y="1766960"/>
            <a:ext cx="2961699" cy="3379681"/>
          </a:xfrm>
          <a:prstGeom prst="rect">
            <a:avLst/>
          </a:prstGeom>
        </p:spPr>
      </p:pic>
      <p:pic>
        <p:nvPicPr>
          <p:cNvPr id="12" name="Picture 11" descr="Screenshot 2015-08-31 11.34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b="1663"/>
          <a:stretch/>
        </p:blipFill>
        <p:spPr>
          <a:xfrm>
            <a:off x="5072046" y="1713192"/>
            <a:ext cx="2646335" cy="34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CF30B02-C4E8-2347-AA86-76DB3823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30" y="945529"/>
            <a:ext cx="6192308" cy="5444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396376-4FE0-A04D-955D-B5D137F9A982}"/>
              </a:ext>
            </a:extLst>
          </p:cNvPr>
          <p:cNvSpPr txBox="1"/>
          <p:nvPr/>
        </p:nvSpPr>
        <p:spPr>
          <a:xfrm>
            <a:off x="350729" y="501041"/>
            <a:ext cx="330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The</a:t>
            </a:r>
            <a:r>
              <a:rPr kumimoji="1" lang="ko-KR" altLang="en-US" dirty="0"/>
              <a:t> </a:t>
            </a:r>
            <a:r>
              <a:rPr kumimoji="1" lang="en-US" altLang="ko-KR" dirty="0"/>
              <a:t>Cancer Genome Atlas (TCGA)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9EE5-BD11-3646-8334-394F19FCA025}"/>
              </a:ext>
            </a:extLst>
          </p:cNvPr>
          <p:cNvSpPr txBox="1"/>
          <p:nvPr/>
        </p:nvSpPr>
        <p:spPr>
          <a:xfrm>
            <a:off x="4035175" y="576197"/>
            <a:ext cx="290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portal.gdc.cancer.gov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115FA-D472-294E-9426-FADD106B6413}"/>
              </a:ext>
            </a:extLst>
          </p:cNvPr>
          <p:cNvSpPr txBox="1"/>
          <p:nvPr/>
        </p:nvSpPr>
        <p:spPr>
          <a:xfrm>
            <a:off x="6922924" y="4935255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8</a:t>
            </a:r>
            <a:r>
              <a:rPr kumimoji="1" lang="ko-KR" altLang="en-US" b="1" dirty="0"/>
              <a:t>만 명의 사람 유래의</a:t>
            </a:r>
            <a:endParaRPr kumimoji="1" lang="en-US" altLang="ko-KR" b="1" dirty="0"/>
          </a:p>
          <a:p>
            <a:r>
              <a:rPr kumimoji="1" lang="ko-KR" altLang="en-US" b="1" dirty="0"/>
              <a:t>암 조직 데이터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A8F52-480B-AD4E-9298-019BC277931B}"/>
              </a:ext>
            </a:extLst>
          </p:cNvPr>
          <p:cNvSpPr txBox="1"/>
          <p:nvPr/>
        </p:nvSpPr>
        <p:spPr>
          <a:xfrm>
            <a:off x="1062831" y="646509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파일수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52</a:t>
            </a:r>
            <a:r>
              <a:rPr kumimoji="1" lang="ko-KR" altLang="en-US" b="1" dirty="0"/>
              <a:t>만개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452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799009-9066-1F4D-BE67-FA7F847A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282"/>
            <a:ext cx="9144000" cy="4709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0CFBF-E075-E84B-A72E-2B6F598D8EFB}"/>
              </a:ext>
            </a:extLst>
          </p:cNvPr>
          <p:cNvSpPr txBox="1"/>
          <p:nvPr/>
        </p:nvSpPr>
        <p:spPr>
          <a:xfrm>
            <a:off x="2517732" y="507304"/>
            <a:ext cx="463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유방암 환자의 </a:t>
            </a:r>
            <a:r>
              <a:rPr kumimoji="1" lang="en-US" altLang="ko-KR" b="1" dirty="0"/>
              <a:t>RNA-Seq </a:t>
            </a:r>
            <a:r>
              <a:rPr kumimoji="1" lang="ko-KR" altLang="en-US" b="1" dirty="0"/>
              <a:t>데이터만  </a:t>
            </a:r>
            <a:r>
              <a:rPr kumimoji="1" lang="en-US" altLang="ko-KR" b="1" dirty="0"/>
              <a:t>1,222</a:t>
            </a:r>
            <a:r>
              <a:rPr kumimoji="1" lang="ko-KR" altLang="en-US" b="1" dirty="0"/>
              <a:t> 샘플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4D78-F5AC-AC4E-9D1C-76B1E10BEECD}"/>
              </a:ext>
            </a:extLst>
          </p:cNvPr>
          <p:cNvSpPr txBox="1"/>
          <p:nvPr/>
        </p:nvSpPr>
        <p:spPr>
          <a:xfrm>
            <a:off x="219877" y="579669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</a:t>
            </a:r>
            <a:r>
              <a:rPr kumimoji="1" lang="ko-KR" altLang="en-US" dirty="0"/>
              <a:t> 유전자 </a:t>
            </a:r>
            <a:r>
              <a:rPr kumimoji="1" lang="en-US" altLang="ko-KR" dirty="0"/>
              <a:t>19,000</a:t>
            </a:r>
            <a:r>
              <a:rPr kumimoji="1" lang="ko-KR" altLang="en-US" dirty="0"/>
              <a:t>개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F6295-798A-3F4C-B073-8E832B496350}"/>
              </a:ext>
            </a:extLst>
          </p:cNvPr>
          <p:cNvSpPr txBox="1"/>
          <p:nvPr/>
        </p:nvSpPr>
        <p:spPr>
          <a:xfrm>
            <a:off x="3432279" y="604924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310.76MB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압축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958F1-9663-1243-A289-5E90E4F182DB}"/>
              </a:ext>
            </a:extLst>
          </p:cNvPr>
          <p:cNvSpPr txBox="1"/>
          <p:nvPr/>
        </p:nvSpPr>
        <p:spPr>
          <a:xfrm>
            <a:off x="6142617" y="578371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1,222</a:t>
            </a:r>
            <a:r>
              <a:rPr kumimoji="1" lang="ko-KR" altLang="en-US" dirty="0"/>
              <a:t>개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BDD91-EBE5-2E40-B84F-66FF09C74A77}"/>
              </a:ext>
            </a:extLst>
          </p:cNvPr>
          <p:cNvSpPr txBox="1"/>
          <p:nvPr/>
        </p:nvSpPr>
        <p:spPr>
          <a:xfrm>
            <a:off x="88642" y="6360937"/>
            <a:ext cx="869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</a:t>
            </a:r>
            <a:r>
              <a:rPr kumimoji="1" lang="ko-KR" altLang="en-US" b="1" dirty="0"/>
              <a:t>이거 하나로 파일 합쳐서 다른 암환자 끼리 비슷한 유전자 발현을 갖는 걸로 찾아라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1903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개요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latin typeface="Arial"/>
                <a:cs typeface="Arial"/>
              </a:rPr>
              <a:t>강사</a:t>
            </a:r>
            <a:r>
              <a:rPr lang="en-US" dirty="0">
                <a:latin typeface="Arial"/>
                <a:cs typeface="Arial"/>
              </a:rPr>
              <a:t> : </a:t>
            </a:r>
            <a:r>
              <a:rPr lang="ko-KR" altLang="en-US" dirty="0">
                <a:latin typeface="Arial"/>
                <a:cs typeface="Arial"/>
              </a:rPr>
              <a:t>남궁석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en-US" dirty="0">
                <a:latin typeface="Arial"/>
                <a:cs typeface="Arial"/>
              </a:rPr>
              <a:t>Suk Namgoong</a:t>
            </a:r>
            <a:r>
              <a:rPr lang="en-US" altLang="ko-KR" dirty="0">
                <a:latin typeface="Arial"/>
                <a:cs typeface="Arial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  <a:hlinkClick r:id="rId2"/>
              </a:rPr>
              <a:t>suknamgoong@chungbuk.ac.kr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 err="1">
                <a:latin typeface="Arial"/>
                <a:cs typeface="Arial"/>
              </a:rPr>
              <a:t>suk.namgoong@gmail.com</a:t>
            </a: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HP: 010-4103-2415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878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E2F96-DB1E-D24A-A4D4-67F6B51C288C}"/>
              </a:ext>
            </a:extLst>
          </p:cNvPr>
          <p:cNvSpPr txBox="1"/>
          <p:nvPr/>
        </p:nvSpPr>
        <p:spPr>
          <a:xfrm>
            <a:off x="2517732" y="220465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파일을 하나 다운받아서 열어보면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DABC749-C30F-234B-8EFF-F0912810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14" y="899862"/>
            <a:ext cx="4843631" cy="5588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DF485-2779-BA4B-937A-7D7C48F2B848}"/>
              </a:ext>
            </a:extLst>
          </p:cNvPr>
          <p:cNvSpPr txBox="1"/>
          <p:nvPr/>
        </p:nvSpPr>
        <p:spPr>
          <a:xfrm>
            <a:off x="-56478" y="2610987"/>
            <a:ext cx="1957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이것을 </a:t>
            </a:r>
            <a:r>
              <a:rPr kumimoji="1" lang="ko-Kore-KR" altLang="en-US" b="1" dirty="0"/>
              <a:t>어떻게</a:t>
            </a:r>
            <a:r>
              <a:rPr kumimoji="1" lang="ko-KR" altLang="en-US" b="1" dirty="0"/>
              <a:t> 통상적인 유전자 이름으로 바꿈</a:t>
            </a:r>
            <a:r>
              <a:rPr kumimoji="1" lang="en-US" altLang="ko-KR" b="1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43EA5-8068-D54E-A666-5DCB07AA4C93}"/>
              </a:ext>
            </a:extLst>
          </p:cNvPr>
          <p:cNvSpPr txBox="1"/>
          <p:nvPr/>
        </p:nvSpPr>
        <p:spPr>
          <a:xfrm>
            <a:off x="3417666" y="2472487"/>
            <a:ext cx="1957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이 값은 무엇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 어떻게 바꾸어야 서로 다른 </a:t>
            </a:r>
            <a:r>
              <a:rPr kumimoji="1" lang="ko-KR" altLang="en-US" b="1" dirty="0" err="1"/>
              <a:t>샘플간의</a:t>
            </a:r>
            <a:r>
              <a:rPr kumimoji="1" lang="ko-KR" altLang="en-US" b="1" dirty="0"/>
              <a:t> 비교가 가능한가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ECD36-4628-8D4E-8EFA-BF0D28B82C40}"/>
              </a:ext>
            </a:extLst>
          </p:cNvPr>
          <p:cNvSpPr txBox="1"/>
          <p:nvPr/>
        </p:nvSpPr>
        <p:spPr>
          <a:xfrm>
            <a:off x="5912864" y="2472487"/>
            <a:ext cx="195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3.</a:t>
            </a:r>
            <a:r>
              <a:rPr kumimoji="1" lang="ko-KR" altLang="en-US" b="1" dirty="0"/>
              <a:t> 하나 정도는 엑셀에서 열 수 있겠지만</a:t>
            </a:r>
            <a:r>
              <a:rPr kumimoji="1" lang="en-US" altLang="ko-KR" b="1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1490E-BBD1-6346-A054-95CF852806FE}"/>
              </a:ext>
            </a:extLst>
          </p:cNvPr>
          <p:cNvSpPr txBox="1"/>
          <p:nvPr/>
        </p:nvSpPr>
        <p:spPr>
          <a:xfrm>
            <a:off x="3550792" y="4665243"/>
            <a:ext cx="319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이런게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1222</a:t>
            </a:r>
            <a:r>
              <a:rPr kumimoji="1" lang="ko-KR" altLang="en-US" b="1" dirty="0"/>
              <a:t>개 있는데</a:t>
            </a:r>
            <a:r>
              <a:rPr kumimoji="1" lang="en-US" altLang="ko-KR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356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F22ABF47-899B-CE4D-96B8-B08AD9AC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13"/>
            <a:ext cx="9144000" cy="5479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B1478-FB3D-BB4D-9525-45738E611EE9}"/>
              </a:ext>
            </a:extLst>
          </p:cNvPr>
          <p:cNvSpPr txBox="1"/>
          <p:nvPr/>
        </p:nvSpPr>
        <p:spPr>
          <a:xfrm>
            <a:off x="4103762" y="1538343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highlight>
                  <a:srgbClr val="FFFF00"/>
                </a:highlight>
              </a:rPr>
              <a:t>1</a:t>
            </a:r>
            <a:r>
              <a:rPr kumimoji="1" lang="en-US" altLang="ko-KR" b="1" dirty="0">
                <a:highlight>
                  <a:srgbClr val="FFFF00"/>
                </a:highlight>
              </a:rPr>
              <a:t>222</a:t>
            </a:r>
            <a:r>
              <a:rPr kumimoji="1" lang="ko-KR" altLang="en-US" b="1" dirty="0">
                <a:highlight>
                  <a:srgbClr val="FFFF00"/>
                </a:highlight>
              </a:rPr>
              <a:t>열 </a:t>
            </a:r>
            <a:endParaRPr kumimoji="1" lang="ko-Kore-KR" altLang="en-US" b="1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102F6E-99F7-BB4C-950C-83C12E4C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3455"/>
            <a:ext cx="9144000" cy="94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4D6EC1-1AB1-0D40-BE48-B58E9771BD3B}"/>
              </a:ext>
            </a:extLst>
          </p:cNvPr>
          <p:cNvSpPr txBox="1"/>
          <p:nvPr/>
        </p:nvSpPr>
        <p:spPr>
          <a:xfrm>
            <a:off x="1911841" y="97260"/>
            <a:ext cx="569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천신만고로</a:t>
            </a:r>
            <a:r>
              <a:rPr kumimoji="1" lang="ko-KR" altLang="en-US" sz="2400" b="1" dirty="0"/>
              <a:t> 이 데이터를 손으로 취합해도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323BC-94C8-EA4B-8219-C57F907CAB49}"/>
              </a:ext>
            </a:extLst>
          </p:cNvPr>
          <p:cNvSpPr txBox="1"/>
          <p:nvPr/>
        </p:nvSpPr>
        <p:spPr>
          <a:xfrm>
            <a:off x="189772" y="648866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8559</a:t>
            </a:r>
            <a:r>
              <a:rPr kumimoji="1"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행</a:t>
            </a:r>
            <a:endParaRPr kumimoji="1" lang="ko-Kore-KR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34C7A-6480-BE46-8492-D510A2ABE35A}"/>
              </a:ext>
            </a:extLst>
          </p:cNvPr>
          <p:cNvSpPr txBox="1"/>
          <p:nvPr/>
        </p:nvSpPr>
        <p:spPr>
          <a:xfrm>
            <a:off x="4425965" y="3646842"/>
            <a:ext cx="1229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/>
              <a:t>????</a:t>
            </a:r>
            <a:endParaRPr kumimoji="1" lang="ko-Kore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6142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ko-KR" altLang="en-US" sz="3600" b="1" dirty="0">
                <a:latin typeface="Arial"/>
                <a:cs typeface="Arial"/>
              </a:rPr>
              <a:t> 수준에 들어가면 데이터가 너무 많다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540" y="200702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이러한 데이터 중에서 </a:t>
            </a:r>
            <a:r>
              <a:rPr lang="ko-KR" altLang="en-US" sz="2000" b="1" dirty="0">
                <a:latin typeface="Arial"/>
                <a:cs typeface="Arial"/>
              </a:rPr>
              <a:t>자신이 원하는 것만 선별하여 볼 수 있어야 한다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540" y="2555623"/>
            <a:ext cx="877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오피스 </a:t>
            </a:r>
            <a:r>
              <a:rPr lang="ko-KR" altLang="en-US" sz="2000" b="1" dirty="0">
                <a:latin typeface="Arial"/>
                <a:cs typeface="Arial"/>
              </a:rPr>
              <a:t>등의 일반적인 사무용 소프트웨어는 때로는 이런 일에 적합하지 않다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3153023"/>
            <a:ext cx="6974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당신의 연구 목적에 </a:t>
            </a:r>
            <a:r>
              <a:rPr lang="ko-KR" altLang="en-US" sz="2000" b="1" dirty="0">
                <a:latin typeface="Arial"/>
                <a:cs typeface="Arial"/>
              </a:rPr>
              <a:t>딱 부합하는 상용 소프트웨어는 없거나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엄청 비쌀 것이다</a:t>
            </a:r>
            <a:r>
              <a:rPr lang="en-US" altLang="ko-KR" sz="20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540" y="4709901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많은 생물학자들은 이런 용도에 </a:t>
            </a:r>
            <a:r>
              <a:rPr lang="ko-KR" altLang="en-US" b="1" dirty="0">
                <a:latin typeface="Arial"/>
                <a:cs typeface="Arial"/>
              </a:rPr>
              <a:t>엑셀을 활용 </a:t>
            </a:r>
            <a:r>
              <a:rPr lang="en-US" b="1" dirty="0">
                <a:latin typeface="Arial"/>
                <a:cs typeface="Arial"/>
              </a:rPr>
              <a:t>(</a:t>
            </a:r>
            <a:r>
              <a:rPr lang="ko-KR" altLang="en-US" b="1" dirty="0">
                <a:latin typeface="Arial"/>
                <a:cs typeface="Arial"/>
              </a:rPr>
              <a:t>보다 정확하게는 오용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하고 있으나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8642" y="5799743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엑셀은 그런 거 하라고 만든 소프트웨어가 아니다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 왜 그런지 보여주겠음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엑셀은 생물학 데이터 처리에 부적합하다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5 09.57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9" b="1"/>
          <a:stretch/>
        </p:blipFill>
        <p:spPr>
          <a:xfrm>
            <a:off x="457200" y="1673601"/>
            <a:ext cx="8488863" cy="4321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497" y="5994810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원래 유전자 </a:t>
            </a:r>
            <a:r>
              <a:rPr lang="ko-KR" altLang="en-US" dirty="0" err="1">
                <a:latin typeface="Arial"/>
                <a:cs typeface="Arial"/>
              </a:rPr>
              <a:t>이름이름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: Sep1, Sep2, Sep3, March1, March2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20901"/>
            <a:ext cx="8704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sz="1200" dirty="0">
                <a:latin typeface="Arial"/>
                <a:cs typeface="Arial"/>
              </a:rPr>
              <a:t>Examples : Human Gene Name (ftp://</a:t>
            </a:r>
            <a:r>
              <a:rPr lang="en-US" sz="1200" dirty="0" err="1">
                <a:latin typeface="Arial"/>
                <a:cs typeface="Arial"/>
              </a:rPr>
              <a:t>ftp.ebi.ac.uk</a:t>
            </a:r>
            <a:r>
              <a:rPr lang="en-US" sz="1200" dirty="0">
                <a:latin typeface="Arial"/>
                <a:cs typeface="Arial"/>
              </a:rPr>
              <a:t>/pub/databases/</a:t>
            </a:r>
            <a:r>
              <a:rPr lang="en-US" sz="1200" dirty="0" err="1">
                <a:latin typeface="Arial"/>
                <a:cs typeface="Arial"/>
              </a:rPr>
              <a:t>genenames</a:t>
            </a:r>
            <a:r>
              <a:rPr lang="en-US" sz="1200" dirty="0">
                <a:latin typeface="Arial"/>
                <a:cs typeface="Arial"/>
              </a:rPr>
              <a:t>/new/</a:t>
            </a:r>
            <a:r>
              <a:rPr lang="en-US" sz="1200" dirty="0" err="1">
                <a:latin typeface="Arial"/>
                <a:cs typeface="Arial"/>
              </a:rPr>
              <a:t>tsv</a:t>
            </a:r>
            <a:r>
              <a:rPr lang="en-US" sz="1200" dirty="0">
                <a:latin typeface="Arial"/>
                <a:cs typeface="Arial"/>
              </a:rPr>
              <a:t>/</a:t>
            </a:r>
            <a:r>
              <a:rPr lang="en-US" sz="1200" dirty="0" err="1">
                <a:latin typeface="Arial"/>
                <a:cs typeface="Arial"/>
              </a:rPr>
              <a:t>locus_groups</a:t>
            </a:r>
            <a:r>
              <a:rPr lang="en-US" sz="1200" dirty="0">
                <a:latin typeface="Arial"/>
                <a:cs typeface="Arial"/>
              </a:rPr>
              <a:t>/protein-</a:t>
            </a:r>
            <a:r>
              <a:rPr lang="en-US" sz="1200" dirty="0" err="1">
                <a:latin typeface="Arial"/>
                <a:cs typeface="Arial"/>
              </a:rPr>
              <a:t>coding_gene.txt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10985" y="6398696"/>
            <a:ext cx="315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이런 것을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＇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날짜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로 인식함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6475" y="1684196"/>
            <a:ext cx="4119176" cy="212535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 외에도 엑셀로는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521" y="1519326"/>
            <a:ext cx="893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원하는 유전자를 찾아서 유전자 서열을 검색하거나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이 유전자와 같은 염색체 주변에 있는 유전자가 무엇이 있는지를 보거나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이 유전자와 </a:t>
            </a:r>
            <a:r>
              <a:rPr lang="ko-KR" altLang="en-US" sz="2000" b="1" dirty="0" err="1">
                <a:latin typeface="Arial"/>
                <a:cs typeface="Arial"/>
              </a:rPr>
              <a:t>상동성을</a:t>
            </a:r>
            <a:r>
              <a:rPr lang="ko-KR" altLang="en-US" sz="2000" b="1" dirty="0">
                <a:latin typeface="Arial"/>
                <a:cs typeface="Arial"/>
              </a:rPr>
              <a:t> 가지는 유전자가 염색체 어디에 있는지를 찾아서</a:t>
            </a:r>
            <a:endParaRPr lang="en-US" altLang="ko-KR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그 서열을 비교하거나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같은 신호전달경로에 있는 유전자가 염색체 내에 </a:t>
            </a:r>
            <a:r>
              <a:rPr lang="ko-KR" altLang="en-US" sz="2000" b="1" dirty="0" err="1">
                <a:latin typeface="Arial"/>
                <a:cs typeface="Arial"/>
              </a:rPr>
              <a:t>어디있는지</a:t>
            </a:r>
            <a:r>
              <a:rPr lang="ko-KR" altLang="en-US" sz="2000" b="1" dirty="0">
                <a:latin typeface="Arial"/>
                <a:cs typeface="Arial"/>
              </a:rPr>
              <a:t> 알거나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인간 </a:t>
            </a:r>
            <a:r>
              <a:rPr lang="ko-KR" altLang="en-US" sz="2000" b="1" dirty="0" err="1">
                <a:latin typeface="Arial"/>
                <a:cs typeface="Arial"/>
              </a:rPr>
              <a:t>시퀀싱</a:t>
            </a:r>
            <a:r>
              <a:rPr lang="ko-KR" altLang="en-US" sz="2000" b="1" dirty="0">
                <a:latin typeface="Arial"/>
                <a:cs typeface="Arial"/>
              </a:rPr>
              <a:t> 데이터에서 이 유전자에서 나타나는 돌연변이 분포를 보거나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9680" y="49385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등등</a:t>
            </a:r>
            <a:r>
              <a:rPr lang="en-US" altLang="ko-KR" sz="2000" b="1" dirty="0">
                <a:latin typeface="Arial"/>
                <a:cs typeface="Arial"/>
              </a:rPr>
              <a:t>….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8116" y="5587813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엑셀로 할 수 없는 일들이 태산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70FF7-AF9E-C540-9EF8-5C0F41A1FCD1}"/>
              </a:ext>
            </a:extLst>
          </p:cNvPr>
          <p:cNvSpPr txBox="1"/>
          <p:nvPr/>
        </p:nvSpPr>
        <p:spPr>
          <a:xfrm>
            <a:off x="2917563" y="6018119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엑셀을 좀 놓아줍시다 이제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2566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4983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ko-KR" altLang="en-US" sz="3600" b="1" dirty="0">
                <a:latin typeface="Arial"/>
                <a:cs typeface="Arial"/>
              </a:rPr>
              <a:t> 수준의 </a:t>
            </a:r>
            <a:r>
              <a:rPr lang="ko-KR" altLang="en-US" sz="3600" b="1" dirty="0" err="1">
                <a:latin typeface="Arial"/>
                <a:cs typeface="Arial"/>
              </a:rPr>
              <a:t>하이스루풋</a:t>
            </a:r>
            <a:r>
              <a:rPr lang="ko-KR" altLang="en-US" sz="3600" b="1" dirty="0">
                <a:latin typeface="Arial"/>
                <a:cs typeface="Arial"/>
              </a:rPr>
              <a:t> 실험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0228" y="128924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Genomic DNA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45716" y="1658577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80881" y="1912948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PCR</a:t>
            </a:r>
          </a:p>
        </p:txBody>
      </p:sp>
      <p:pic>
        <p:nvPicPr>
          <p:cNvPr id="13" name="Picture 12" descr="Screenshot 2015-08-27 13.2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3" y="2629812"/>
            <a:ext cx="3761922" cy="920035"/>
          </a:xfrm>
          <a:prstGeom prst="rect">
            <a:avLst/>
          </a:prstGeom>
        </p:spPr>
      </p:pic>
      <p:pic>
        <p:nvPicPr>
          <p:cNvPr id="14" name="Picture 13" descr="Screenshot 2015-08-27 13.2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83" y="2870023"/>
            <a:ext cx="3807017" cy="679824"/>
          </a:xfrm>
          <a:prstGeom prst="rect">
            <a:avLst/>
          </a:prstGeom>
        </p:spPr>
      </p:pic>
      <p:pic>
        <p:nvPicPr>
          <p:cNvPr id="15" name="Picture 14" descr="Screenshot 2015-08-27 13.28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26" y="3549847"/>
            <a:ext cx="3750773" cy="23791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07416" y="5928963"/>
            <a:ext cx="18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Transformation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7256" y="6298295"/>
            <a:ext cx="769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가령 </a:t>
            </a:r>
            <a:r>
              <a:rPr lang="ko-KR" altLang="en-US" b="1" dirty="0" err="1">
                <a:latin typeface="Arial"/>
                <a:cs typeface="Arial"/>
              </a:rPr>
              <a:t>지놈의</a:t>
            </a:r>
            <a:r>
              <a:rPr lang="ko-KR" altLang="en-US" b="1" dirty="0">
                <a:latin typeface="Arial"/>
                <a:cs typeface="Arial"/>
              </a:rPr>
              <a:t> 모든 유전자에 </a:t>
            </a:r>
            <a:r>
              <a:rPr lang="en-US" altLang="ko-KR" b="1" dirty="0">
                <a:latin typeface="Arial"/>
                <a:cs typeface="Arial"/>
              </a:rPr>
              <a:t>GFP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달아서 형질전환을 하고 싶다고 하자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6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9818" y="504802"/>
            <a:ext cx="8324842" cy="3844882"/>
            <a:chOff x="391941" y="538507"/>
            <a:chExt cx="8324842" cy="3844882"/>
          </a:xfrm>
        </p:grpSpPr>
        <p:pic>
          <p:nvPicPr>
            <p:cNvPr id="6" name="Picture 5" descr="Screenshot 2015-08-27 13.33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41" y="538507"/>
              <a:ext cx="8324842" cy="31161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0410" y="40140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BFCC82-F7B4-B940-8220-46B278D3953F}"/>
              </a:ext>
            </a:extLst>
          </p:cNvPr>
          <p:cNvSpPr txBox="1"/>
          <p:nvPr/>
        </p:nvSpPr>
        <p:spPr>
          <a:xfrm>
            <a:off x="2665067" y="6244506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PubMed </a:t>
            </a:r>
            <a:r>
              <a:rPr lang="ko-KR" altLang="en-US" b="1" dirty="0">
                <a:latin typeface="Arial"/>
                <a:cs typeface="Arial"/>
              </a:rPr>
              <a:t>에서 시퀀스를 검색해서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21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5-08-27 13.3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74" y="627197"/>
            <a:ext cx="4007849" cy="4820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2949" y="560963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적절한 시퀀스를 찾고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497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1488" y="5805770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프라이머를</a:t>
            </a:r>
            <a:r>
              <a:rPr lang="ko-KR" altLang="en-US" dirty="0">
                <a:latin typeface="Arial"/>
                <a:cs typeface="Arial"/>
              </a:rPr>
              <a:t> 디자인하는 웹 서버에 시퀀스를 </a:t>
            </a:r>
            <a:r>
              <a:rPr lang="ko-KR" altLang="en-US" dirty="0" err="1">
                <a:latin typeface="Arial"/>
                <a:cs typeface="Arial"/>
              </a:rPr>
              <a:t>복붙해서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 descr="Screen Shot 2015-08-31 at 3.2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58" y="622109"/>
            <a:ext cx="7221405" cy="50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7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31 at 3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0" y="1113815"/>
            <a:ext cx="5644316" cy="3864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5830" y="5179294"/>
            <a:ext cx="370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Retrieve designed primer sequences..</a:t>
            </a:r>
          </a:p>
        </p:txBody>
      </p:sp>
    </p:spTree>
    <p:extLst>
      <p:ext uri="{BB962C8B-B14F-4D97-AF65-F5344CB8AC3E}">
        <p14:creationId xmlns:p14="http://schemas.microsoft.com/office/powerpoint/2010/main" val="336995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656142"/>
              </p:ext>
            </p:extLst>
          </p:nvPr>
        </p:nvGraphicFramePr>
        <p:xfrm>
          <a:off x="476926" y="646331"/>
          <a:ext cx="6876011" cy="61441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로컬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BLAST/HMMER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분석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이를 분석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및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6862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9956" y="6326809"/>
            <a:ext cx="480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Then, go to first step and repeat until finished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 descr="Screen Shot 2015-08-31 at 3.2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79" y="844502"/>
            <a:ext cx="5489423" cy="3440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792" y="4322316"/>
            <a:ext cx="176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Order Primers..</a:t>
            </a:r>
          </a:p>
        </p:txBody>
      </p:sp>
    </p:spTree>
    <p:extLst>
      <p:ext uri="{BB962C8B-B14F-4D97-AF65-F5344CB8AC3E}">
        <p14:creationId xmlns:p14="http://schemas.microsoft.com/office/powerpoint/2010/main" val="281414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5-08-27 13.33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7" y="1032868"/>
            <a:ext cx="3350974" cy="1254326"/>
          </a:xfrm>
          <a:prstGeom prst="rect">
            <a:avLst/>
          </a:prstGeom>
        </p:spPr>
      </p:pic>
      <p:pic>
        <p:nvPicPr>
          <p:cNvPr id="7" name="Picture 6" descr="Screenshot 2015-08-27 13.32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79" y="552496"/>
            <a:ext cx="1739444" cy="2091930"/>
          </a:xfrm>
          <a:prstGeom prst="rect">
            <a:avLst/>
          </a:prstGeom>
        </p:spPr>
      </p:pic>
      <p:pic>
        <p:nvPicPr>
          <p:cNvPr id="8" name="Picture 7" descr="Screen Shot 2015-08-31 at 3.23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08" y="552496"/>
            <a:ext cx="2488033" cy="1756420"/>
          </a:xfrm>
          <a:prstGeom prst="rect">
            <a:avLst/>
          </a:prstGeom>
        </p:spPr>
      </p:pic>
      <p:pic>
        <p:nvPicPr>
          <p:cNvPr id="9" name="Picture 8" descr="Screen Shot 2015-08-31 at 3.24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60" y="3357998"/>
            <a:ext cx="2628081" cy="1799538"/>
          </a:xfrm>
          <a:prstGeom prst="rect">
            <a:avLst/>
          </a:prstGeom>
        </p:spPr>
      </p:pic>
      <p:pic>
        <p:nvPicPr>
          <p:cNvPr id="10" name="Picture 9" descr="Screen Shot 2015-08-31 at 3.26.0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03" y="3185239"/>
            <a:ext cx="3239997" cy="203039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493901" y="1822711"/>
            <a:ext cx="434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46713" y="1822711"/>
            <a:ext cx="434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62022" y="2465145"/>
            <a:ext cx="0" cy="547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314615" y="4277575"/>
            <a:ext cx="7665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iamond 17"/>
          <p:cNvSpPr/>
          <p:nvPr/>
        </p:nvSpPr>
        <p:spPr>
          <a:xfrm>
            <a:off x="323718" y="3783024"/>
            <a:ext cx="1286572" cy="98910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Done?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610290" y="4277575"/>
            <a:ext cx="5118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8951" y="2539846"/>
            <a:ext cx="0" cy="1177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54892" y="5251016"/>
            <a:ext cx="64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88237" y="4965448"/>
            <a:ext cx="3541" cy="977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9191" y="6133830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PCR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1378" y="29886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09125" y="6258314"/>
            <a:ext cx="172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Flow of works</a:t>
            </a:r>
          </a:p>
        </p:txBody>
      </p:sp>
    </p:spTree>
    <p:extLst>
      <p:ext uri="{BB962C8B-B14F-4D97-AF65-F5344CB8AC3E}">
        <p14:creationId xmlns:p14="http://schemas.microsoft.com/office/powerpoint/2010/main" val="26959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b="1" dirty="0">
                <a:latin typeface="Arial"/>
                <a:cs typeface="Arial"/>
              </a:rPr>
              <a:t>몇 가지 유전자 </a:t>
            </a:r>
            <a:r>
              <a:rPr lang="en-US" altLang="ko-KR" sz="1800" b="1" dirty="0">
                <a:latin typeface="Arial"/>
                <a:cs typeface="Arial"/>
              </a:rPr>
              <a:t>(10</a:t>
            </a:r>
            <a:r>
              <a:rPr lang="ko-KR" altLang="en-US" sz="1800" b="1" dirty="0">
                <a:latin typeface="Arial"/>
                <a:cs typeface="Arial"/>
              </a:rPr>
              <a:t>개 이내</a:t>
            </a:r>
            <a:r>
              <a:rPr lang="en-US" altLang="ko-KR" sz="1800" b="1" dirty="0">
                <a:latin typeface="Arial"/>
                <a:cs typeface="Arial"/>
              </a:rPr>
              <a:t>)</a:t>
            </a:r>
            <a:r>
              <a:rPr lang="ko-KR" altLang="en-US" sz="1800" b="1" dirty="0">
                <a:latin typeface="Arial"/>
                <a:cs typeface="Arial"/>
              </a:rPr>
              <a:t> </a:t>
            </a:r>
            <a:r>
              <a:rPr lang="ko-KR" altLang="en-US" sz="1800" b="1" dirty="0" err="1">
                <a:latin typeface="Arial"/>
                <a:cs typeface="Arial"/>
              </a:rPr>
              <a:t>일때는</a:t>
            </a:r>
            <a:r>
              <a:rPr lang="ko-KR" altLang="en-US" sz="1800" b="1" dirty="0">
                <a:latin typeface="Arial"/>
                <a:cs typeface="Arial"/>
              </a:rPr>
              <a:t> 이렇게 해도 된다</a:t>
            </a:r>
            <a:r>
              <a:rPr lang="en-US" altLang="ko-KR" sz="1800" b="1" dirty="0">
                <a:latin typeface="Arial"/>
                <a:cs typeface="Arial"/>
              </a:rPr>
              <a:t>.</a:t>
            </a:r>
            <a:r>
              <a:rPr lang="ko-KR" altLang="en-US" sz="1800" b="1" dirty="0">
                <a:latin typeface="Arial"/>
                <a:cs typeface="Arial"/>
              </a:rPr>
              <a:t> </a:t>
            </a:r>
            <a:endParaRPr lang="en-US" altLang="ko-KR" sz="18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Arial"/>
                <a:cs typeface="Arial"/>
              </a:rPr>
              <a:t>그러나</a:t>
            </a:r>
            <a:r>
              <a:rPr lang="en-US" altLang="ko-KR" sz="1800" b="1" dirty="0">
                <a:latin typeface="Arial"/>
                <a:cs typeface="Arial"/>
              </a:rPr>
              <a:t>…</a:t>
            </a: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altLang="ko-KR" sz="1800" dirty="0">
                <a:latin typeface="Arial"/>
                <a:cs typeface="Arial"/>
              </a:rPr>
              <a:t>“</a:t>
            </a:r>
            <a:r>
              <a:rPr lang="ko-KR" altLang="en-US" sz="1800" dirty="0">
                <a:latin typeface="Arial"/>
                <a:cs typeface="Arial"/>
              </a:rPr>
              <a:t>유전자 </a:t>
            </a:r>
            <a:r>
              <a:rPr lang="en-US" altLang="ko-KR" sz="1800" dirty="0">
                <a:latin typeface="Arial"/>
                <a:cs typeface="Arial"/>
              </a:rPr>
              <a:t>100</a:t>
            </a:r>
            <a:r>
              <a:rPr lang="ko-KR" altLang="en-US" sz="1800" dirty="0" err="1">
                <a:latin typeface="Arial"/>
                <a:cs typeface="Arial"/>
              </a:rPr>
              <a:t>개일때</a:t>
            </a:r>
            <a:r>
              <a:rPr lang="en-US" altLang="ko-KR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altLang="ko-KR" sz="1800" dirty="0">
                <a:latin typeface="Arial"/>
                <a:cs typeface="Arial"/>
              </a:rPr>
              <a:t>“</a:t>
            </a:r>
            <a:r>
              <a:rPr lang="ko-KR" altLang="en-US" sz="1800" dirty="0">
                <a:latin typeface="Arial"/>
                <a:cs typeface="Arial"/>
              </a:rPr>
              <a:t>유전자 </a:t>
            </a:r>
            <a:r>
              <a:rPr lang="en-US" altLang="ko-KR" sz="1800" dirty="0">
                <a:latin typeface="Arial"/>
                <a:cs typeface="Arial"/>
              </a:rPr>
              <a:t>1000</a:t>
            </a:r>
            <a:r>
              <a:rPr lang="ko-KR" altLang="en-US" sz="1800" dirty="0" err="1">
                <a:latin typeface="Arial"/>
                <a:cs typeface="Arial"/>
              </a:rPr>
              <a:t>개일때</a:t>
            </a:r>
            <a:r>
              <a:rPr lang="en-US" altLang="ko-KR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1800" dirty="0">
                <a:latin typeface="Arial"/>
                <a:cs typeface="Arial"/>
              </a:rPr>
              <a:t>전체 </a:t>
            </a:r>
            <a:r>
              <a:rPr lang="ko-KR" altLang="en-US" sz="1800" dirty="0" err="1">
                <a:latin typeface="Arial"/>
                <a:cs typeface="Arial"/>
              </a:rPr>
              <a:t>지놈에</a:t>
            </a:r>
            <a:r>
              <a:rPr lang="ko-KR" altLang="en-US" sz="1800" dirty="0">
                <a:latin typeface="Arial"/>
                <a:cs typeface="Arial"/>
              </a:rPr>
              <a:t> 있는 모든 유전자 </a:t>
            </a:r>
            <a:r>
              <a:rPr lang="en-US" altLang="ko-KR" sz="1800" dirty="0">
                <a:latin typeface="Arial"/>
                <a:cs typeface="Arial"/>
              </a:rPr>
              <a:t>(1</a:t>
            </a:r>
            <a:r>
              <a:rPr lang="ko-KR" altLang="en-US" sz="1800" dirty="0">
                <a:latin typeface="Arial"/>
                <a:cs typeface="Arial"/>
              </a:rPr>
              <a:t>만개</a:t>
            </a:r>
            <a:r>
              <a:rPr lang="en-US" altLang="ko-KR" sz="1800" dirty="0">
                <a:latin typeface="Arial"/>
                <a:cs typeface="Arial"/>
              </a:rPr>
              <a:t>-2</a:t>
            </a:r>
            <a:r>
              <a:rPr lang="ko-KR" altLang="en-US" sz="1800" dirty="0">
                <a:latin typeface="Arial"/>
                <a:cs typeface="Arial"/>
              </a:rPr>
              <a:t>만개</a:t>
            </a:r>
            <a:r>
              <a:rPr lang="en-US" altLang="ko-KR" sz="1800" dirty="0">
                <a:latin typeface="Arial"/>
                <a:cs typeface="Arial"/>
              </a:rPr>
              <a:t>)</a:t>
            </a:r>
            <a:r>
              <a:rPr lang="ko-KR" altLang="en-US" sz="1800" dirty="0">
                <a:latin typeface="Arial"/>
                <a:cs typeface="Arial"/>
              </a:rPr>
              <a:t> </a:t>
            </a:r>
            <a:r>
              <a:rPr lang="ko-KR" altLang="en-US" sz="1800" dirty="0" err="1">
                <a:latin typeface="Arial"/>
                <a:cs typeface="Arial"/>
              </a:rPr>
              <a:t>일때도</a:t>
            </a:r>
            <a:r>
              <a:rPr lang="ko-KR" altLang="en-US" sz="1800" dirty="0">
                <a:latin typeface="Arial"/>
                <a:cs typeface="Arial"/>
              </a:rPr>
              <a:t> 이렇게 할 건가</a:t>
            </a:r>
            <a:r>
              <a:rPr lang="en-US" altLang="ko-KR" sz="1800" dirty="0">
                <a:latin typeface="Arial"/>
                <a:cs typeface="Arial"/>
              </a:rPr>
              <a:t>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3933" y="435603"/>
            <a:ext cx="508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물론 수작업으로 할 수도 있다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54663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자동화가 필요하다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83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59226" y="5643193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어디서 많이 본 듯한 기억</a:t>
            </a:r>
            <a:r>
              <a:rPr lang="en-US" altLang="ko-KR" sz="2400" b="1" dirty="0">
                <a:latin typeface="Arial"/>
                <a:cs typeface="Arial"/>
              </a:rPr>
              <a:t>….</a:t>
            </a:r>
            <a:endParaRPr lang="en-US" sz="2400" b="1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93499" y="1334105"/>
            <a:ext cx="6271784" cy="4112872"/>
            <a:chOff x="142927" y="552496"/>
            <a:chExt cx="8648814" cy="5950666"/>
          </a:xfrm>
        </p:grpSpPr>
        <p:pic>
          <p:nvPicPr>
            <p:cNvPr id="8" name="Picture 7" descr="Screenshot 2015-08-27 13.33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27" y="1032868"/>
              <a:ext cx="3350974" cy="1254326"/>
            </a:xfrm>
            <a:prstGeom prst="rect">
              <a:avLst/>
            </a:prstGeom>
          </p:spPr>
        </p:pic>
        <p:pic>
          <p:nvPicPr>
            <p:cNvPr id="9" name="Picture 8" descr="Screenshot 2015-08-27 13.32.3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079" y="552496"/>
              <a:ext cx="1739444" cy="2091930"/>
            </a:xfrm>
            <a:prstGeom prst="rect">
              <a:avLst/>
            </a:prstGeom>
          </p:spPr>
        </p:pic>
        <p:pic>
          <p:nvPicPr>
            <p:cNvPr id="10" name="Picture 9" descr="Screen Shot 2015-08-31 at 3.23.1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708" y="552496"/>
              <a:ext cx="2488033" cy="1756420"/>
            </a:xfrm>
            <a:prstGeom prst="rect">
              <a:avLst/>
            </a:prstGeom>
          </p:spPr>
        </p:pic>
        <p:pic>
          <p:nvPicPr>
            <p:cNvPr id="11" name="Picture 10" descr="Screen Shot 2015-08-31 at 3.24.30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60" y="3357998"/>
              <a:ext cx="2628081" cy="1799538"/>
            </a:xfrm>
            <a:prstGeom prst="rect">
              <a:avLst/>
            </a:prstGeom>
          </p:spPr>
        </p:pic>
        <p:pic>
          <p:nvPicPr>
            <p:cNvPr id="12" name="Picture 11" descr="Screen Shot 2015-08-31 at 3.26.03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2103" y="3185239"/>
              <a:ext cx="3239997" cy="203039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3493901" y="1822711"/>
              <a:ext cx="434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646713" y="1822711"/>
              <a:ext cx="434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462022" y="2465145"/>
              <a:ext cx="0" cy="5474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314615" y="4277575"/>
              <a:ext cx="7665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Diamond 16"/>
            <p:cNvSpPr/>
            <p:nvPr/>
          </p:nvSpPr>
          <p:spPr>
            <a:xfrm>
              <a:off x="323718" y="3783024"/>
              <a:ext cx="1286572" cy="989101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Done?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1610290" y="4277575"/>
              <a:ext cx="51181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998951" y="2539846"/>
              <a:ext cx="0" cy="1177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154892" y="5251016"/>
              <a:ext cx="64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YES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988237" y="4965448"/>
              <a:ext cx="3541" cy="9774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29191" y="6133830"/>
              <a:ext cx="672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PCR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01378" y="298866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001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31 at 3.3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50" y="779787"/>
            <a:ext cx="4104537" cy="5298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2694" y="6078213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/>
                <a:cs typeface="Arial"/>
              </a:rPr>
              <a:t>“</a:t>
            </a:r>
            <a:r>
              <a:rPr lang="ko-KR" altLang="en-US" sz="2000" b="1" dirty="0">
                <a:latin typeface="Arial"/>
                <a:cs typeface="Arial"/>
              </a:rPr>
              <a:t>순서도</a:t>
            </a:r>
            <a:r>
              <a:rPr lang="en-US" altLang="ko-KR" sz="2000" b="1" dirty="0">
                <a:latin typeface="Arial"/>
                <a:cs typeface="Arial"/>
              </a:rPr>
              <a:t>”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r>
              <a:rPr lang="ko-KR" altLang="en-US" sz="2000" b="1" dirty="0" err="1">
                <a:latin typeface="Arial"/>
                <a:cs typeface="Arial"/>
              </a:rPr>
              <a:t>를</a:t>
            </a:r>
            <a:r>
              <a:rPr lang="ko-KR" altLang="en-US" sz="2000" b="1" dirty="0">
                <a:latin typeface="Arial"/>
                <a:cs typeface="Arial"/>
              </a:rPr>
              <a:t> 기억할 것이다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E358-5268-CB4E-B71A-33A7C4241FDA}"/>
              </a:ext>
            </a:extLst>
          </p:cNvPr>
          <p:cNvSpPr txBox="1"/>
          <p:nvPr/>
        </p:nvSpPr>
        <p:spPr>
          <a:xfrm>
            <a:off x="1475822" y="179622"/>
            <a:ext cx="646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학부시절 기초 프로그래밍 언어 수업에 졸지 않았다면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  <a:endParaRPr lang="en-US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278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/>
                <a:cs typeface="Arial"/>
              </a:rPr>
              <a:t>우리가 그 과정에서 정확히 무엇을 하는지 알고 있다면</a:t>
            </a: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Arial"/>
                <a:cs typeface="Arial"/>
              </a:rPr>
              <a:t>당신은 이를 프로그래밍하여 자동화를 할 수 있다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11" y="5603807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…..</a:t>
            </a:r>
            <a:r>
              <a:rPr lang="ko-KR" altLang="en-US" b="1" dirty="0">
                <a:latin typeface="Arial"/>
                <a:cs typeface="Arial"/>
              </a:rPr>
              <a:t>컴퓨터 소프트웨어를 이용하여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167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455" y="1186031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제브라피시를 이용한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 err="1">
                <a:latin typeface="Arial"/>
                <a:cs typeface="Arial"/>
              </a:rPr>
              <a:t>하이쓰루풋</a:t>
            </a:r>
            <a:r>
              <a:rPr lang="ko-KR" altLang="en-US" dirty="0">
                <a:latin typeface="Arial"/>
                <a:cs typeface="Arial"/>
              </a:rPr>
              <a:t> 화합물 </a:t>
            </a:r>
            <a:r>
              <a:rPr lang="ko-KR" altLang="en-US" dirty="0" err="1">
                <a:latin typeface="Arial"/>
                <a:cs typeface="Arial"/>
              </a:rPr>
              <a:t>스크리닝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0225" y="13445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보다 복잡한 예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6838" y="6341316"/>
            <a:ext cx="646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www.bloodjournal.org</a:t>
            </a:r>
            <a:r>
              <a:rPr lang="en-US" dirty="0"/>
              <a:t>/content/</a:t>
            </a:r>
            <a:r>
              <a:rPr lang="en-US" dirty="0" err="1"/>
              <a:t>bloodjournal</a:t>
            </a:r>
            <a:r>
              <a:rPr lang="en-US" dirty="0"/>
              <a:t>/119/24/5614/</a:t>
            </a:r>
          </a:p>
        </p:txBody>
      </p:sp>
      <p:pic>
        <p:nvPicPr>
          <p:cNvPr id="8" name="Picture 7" descr="F1.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365" y="651537"/>
            <a:ext cx="3918895" cy="5604677"/>
          </a:xfrm>
          <a:prstGeom prst="rect">
            <a:avLst/>
          </a:prstGeom>
        </p:spPr>
      </p:pic>
      <p:pic>
        <p:nvPicPr>
          <p:cNvPr id="9" name="Picture 8" descr="Screen Shot 2015-08-31 at 3.4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13" y="2027100"/>
            <a:ext cx="3769209" cy="41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2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8-27 14.26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31" y="928536"/>
            <a:ext cx="6406738" cy="4475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7209" y="466871"/>
            <a:ext cx="561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오늘날의 고성능의 현미경을 이용하면</a:t>
            </a:r>
            <a:r>
              <a:rPr lang="en-US" altLang="ko-KR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7065" y="6021797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그러나 이것을 </a:t>
            </a:r>
            <a:r>
              <a:rPr lang="ko-KR" altLang="en-US" b="1" dirty="0" err="1">
                <a:latin typeface="Arial"/>
                <a:cs typeface="Arial"/>
              </a:rPr>
              <a:t>일일히</a:t>
            </a:r>
            <a:r>
              <a:rPr lang="ko-KR" altLang="en-US" b="1" dirty="0">
                <a:latin typeface="Arial"/>
                <a:cs typeface="Arial"/>
              </a:rPr>
              <a:t> 한 장 한 장씩 사람이 체크할 것인가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5A0B9-A0FC-7440-8B4E-AAA3D8D7BE2F}"/>
              </a:ext>
            </a:extLst>
          </p:cNvPr>
          <p:cNvSpPr txBox="1"/>
          <p:nvPr/>
        </p:nvSpPr>
        <p:spPr>
          <a:xfrm>
            <a:off x="2268324" y="5503152"/>
            <a:ext cx="460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수천</a:t>
            </a:r>
            <a:r>
              <a:rPr kumimoji="1" lang="en-US" altLang="ko-KR" b="1" dirty="0"/>
              <a:t>-</a:t>
            </a:r>
            <a:r>
              <a:rPr kumimoji="1" lang="ko-KR" altLang="en-US" b="1" dirty="0" err="1"/>
              <a:t>수만장의</a:t>
            </a:r>
            <a:r>
              <a:rPr kumimoji="1" lang="ko-KR" altLang="en-US" b="1" dirty="0"/>
              <a:t> 현미경 사진을 얻을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0836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1155" y="545422"/>
            <a:ext cx="6712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하이 </a:t>
            </a:r>
            <a:r>
              <a:rPr lang="ko-KR" altLang="en-US" sz="2400" b="1" dirty="0" err="1">
                <a:latin typeface="Arial"/>
                <a:cs typeface="Arial"/>
              </a:rPr>
              <a:t>컨텐트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r>
              <a:rPr lang="ko-KR" altLang="en-US" sz="2400" b="1" dirty="0" err="1">
                <a:latin typeface="Arial"/>
                <a:cs typeface="Arial"/>
              </a:rPr>
              <a:t>스크리닝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r>
              <a:rPr lang="en-US" altLang="ko-KR" sz="2400" b="1" dirty="0">
                <a:latin typeface="Arial"/>
                <a:cs typeface="Arial"/>
              </a:rPr>
              <a:t>High Content Screening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6" name="Picture 5" descr="Screen Shot 2015-08-31 at 3.50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3815"/>
            <a:ext cx="9144000" cy="2665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413" y="1773089"/>
            <a:ext cx="6404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대량으로 얻어진 현미경 이미지를 이용하여 </a:t>
            </a:r>
            <a:r>
              <a:rPr lang="ko-KR" altLang="en-US" dirty="0" err="1">
                <a:latin typeface="Arial"/>
                <a:cs typeface="Arial"/>
              </a:rPr>
              <a:t>스크리닝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이미지에서 얻어지는 원하는 특징을 정량화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바탕으로 특정한 유전자 혹은 신약후보물질을 </a:t>
            </a:r>
            <a:r>
              <a:rPr lang="ko-KR" altLang="en-US" dirty="0" err="1">
                <a:latin typeface="Arial"/>
                <a:cs typeface="Arial"/>
              </a:rPr>
              <a:t>스크리닝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29975-6AC6-0044-B752-75005F2AEDE9}"/>
              </a:ext>
            </a:extLst>
          </p:cNvPr>
          <p:cNvSpPr txBox="1"/>
          <p:nvPr/>
        </p:nvSpPr>
        <p:spPr>
          <a:xfrm>
            <a:off x="2227698" y="6365212"/>
            <a:ext cx="527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이런</a:t>
            </a:r>
            <a:r>
              <a:rPr kumimoji="1" lang="ko-KR" altLang="en-US" dirty="0"/>
              <a:t> 것을 수행하기 위해서는 어떻게 해야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E4F57-7138-0541-8CFF-C88FD73C91FC}"/>
              </a:ext>
            </a:extLst>
          </p:cNvPr>
          <p:cNvSpPr txBox="1"/>
          <p:nvPr/>
        </p:nvSpPr>
        <p:spPr>
          <a:xfrm>
            <a:off x="2125368" y="5599210"/>
            <a:ext cx="504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＂컴퓨터를</a:t>
            </a:r>
            <a:r>
              <a:rPr kumimoji="1" lang="ko-KR" altLang="en-US" dirty="0"/>
              <a:t> 이용하여 현미경 사진을 읽으려면</a:t>
            </a:r>
            <a:r>
              <a:rPr kumimoji="1" lang="en-US" altLang="ko-KR" dirty="0"/>
              <a:t>?”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217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컴퓨터 </a:t>
            </a:r>
            <a:r>
              <a:rPr lang="en-US" sz="3600" b="1" dirty="0">
                <a:latin typeface="Arial"/>
                <a:cs typeface="Arial"/>
              </a:rPr>
              <a:t>Computers</a:t>
            </a:r>
          </a:p>
        </p:txBody>
      </p:sp>
      <p:pic>
        <p:nvPicPr>
          <p:cNvPr id="4" name="Picture 3" descr="Screenshot 2015-08-27 15.08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0"/>
            <a:ext cx="9144000" cy="3920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3615" y="6037231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복잡</a:t>
            </a:r>
            <a:r>
              <a:rPr lang="ko-KR" altLang="en-US" dirty="0">
                <a:latin typeface="Arial"/>
                <a:cs typeface="Arial"/>
              </a:rPr>
              <a:t>하고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반복</a:t>
            </a:r>
            <a:r>
              <a:rPr lang="ko-KR" altLang="en-US" dirty="0">
                <a:latin typeface="Arial"/>
                <a:cs typeface="Arial"/>
              </a:rPr>
              <a:t>적인 과학 계산을 수행하기 위하여 만들어졌음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4611" y="5397069"/>
            <a:ext cx="36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ENIAC Programming (Circa 1950)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1D795-A5CE-164F-9CF0-E34255AE95BE}"/>
              </a:ext>
            </a:extLst>
          </p:cNvPr>
          <p:cNvSpPr txBox="1"/>
          <p:nvPr/>
        </p:nvSpPr>
        <p:spPr>
          <a:xfrm>
            <a:off x="273000" y="539706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왕년의</a:t>
            </a:r>
            <a:r>
              <a:rPr kumimoji="1" lang="ko-KR" altLang="en-US" dirty="0"/>
              <a:t> 컴퓨터는 무엇을 위해 만들어졌다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176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본 강의의 목표 및 수강 대상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8188" y="1843836"/>
            <a:ext cx="8057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ko-KR" sz="2400" b="1" dirty="0">
                <a:latin typeface="Arial"/>
                <a:cs typeface="Arial"/>
              </a:rPr>
              <a:t>21</a:t>
            </a:r>
            <a:r>
              <a:rPr lang="ko-KR" altLang="en-US" sz="2400" b="1" dirty="0">
                <a:latin typeface="Arial"/>
                <a:cs typeface="Arial"/>
              </a:rPr>
              <a:t>세기 생물학 연구를 위한 기본적인 </a:t>
            </a:r>
            <a:r>
              <a:rPr lang="en-US" altLang="ko-KR" sz="2400" b="1" dirty="0">
                <a:latin typeface="Arial"/>
                <a:cs typeface="Arial"/>
              </a:rPr>
              <a:t>‘</a:t>
            </a:r>
            <a:r>
              <a:rPr lang="ko-KR" altLang="en-US" sz="2400" b="1" dirty="0">
                <a:latin typeface="Arial"/>
                <a:cs typeface="Arial"/>
              </a:rPr>
              <a:t>컴퓨터 </a:t>
            </a:r>
            <a:r>
              <a:rPr lang="ko-KR" altLang="en-US" sz="2400" b="1" dirty="0" err="1">
                <a:latin typeface="Arial"/>
                <a:cs typeface="Arial"/>
              </a:rPr>
              <a:t>활용스킬</a:t>
            </a:r>
            <a:r>
              <a:rPr lang="en-US" altLang="ko-KR" sz="2400" b="1" dirty="0">
                <a:latin typeface="Arial"/>
                <a:cs typeface="Arial"/>
              </a:rPr>
              <a:t>’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altLang="ko-KR" sz="2400" b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latin typeface="Arial"/>
                <a:cs typeface="Arial"/>
              </a:rPr>
              <a:t>＇</a:t>
            </a:r>
            <a:r>
              <a:rPr lang="ko-KR" altLang="en-US" sz="2400" b="1" dirty="0" err="1">
                <a:latin typeface="Arial"/>
                <a:cs typeface="Arial"/>
              </a:rPr>
              <a:t>오믹스</a:t>
            </a:r>
            <a:r>
              <a:rPr lang="en-US" altLang="ko-KR" sz="2400" b="1" dirty="0">
                <a:latin typeface="Arial"/>
                <a:cs typeface="Arial"/>
              </a:rPr>
              <a:t>’</a:t>
            </a:r>
            <a:r>
              <a:rPr lang="ko-KR" altLang="en-US" sz="2400" b="1" dirty="0">
                <a:latin typeface="Arial"/>
                <a:cs typeface="Arial"/>
              </a:rPr>
              <a:t> 시대에서의 데이터 분석 기술 및 통합 </a:t>
            </a:r>
            <a:endParaRPr lang="en-US" altLang="ko-KR" sz="2400" b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altLang="ko-KR" sz="2400" b="1" dirty="0">
              <a:latin typeface="Arial"/>
              <a:cs typeface="Arial"/>
            </a:endParaRPr>
          </a:p>
          <a:p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F04E7-6859-E645-9494-4989D76D5F35}"/>
              </a:ext>
            </a:extLst>
          </p:cNvPr>
          <p:cNvSpPr txBox="1"/>
          <p:nvPr/>
        </p:nvSpPr>
        <p:spPr>
          <a:xfrm>
            <a:off x="968188" y="2867074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수강</a:t>
            </a:r>
            <a:r>
              <a:rPr kumimoji="1" lang="ko-KR" altLang="en-US" sz="2000" b="1" dirty="0"/>
              <a:t> 대상 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1ED44-D6A4-5347-A9E4-7516BFE119D5}"/>
              </a:ext>
            </a:extLst>
          </p:cNvPr>
          <p:cNvSpPr txBox="1"/>
          <p:nvPr/>
        </p:nvSpPr>
        <p:spPr>
          <a:xfrm>
            <a:off x="1132999" y="3520981"/>
            <a:ext cx="7639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주로 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cs typeface="Arial"/>
              </a:rPr>
              <a:t>wet lab 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연구의 경험이 있는 연구자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데이터 분석에 대한 관심과 의욕이 있는 연구자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42C89-BA05-B448-87D1-FBDE638C3EF9}"/>
              </a:ext>
            </a:extLst>
          </p:cNvPr>
          <p:cNvSpPr txBox="1"/>
          <p:nvPr/>
        </p:nvSpPr>
        <p:spPr>
          <a:xfrm>
            <a:off x="1132999" y="4811060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이 강의는</a:t>
            </a:r>
            <a:r>
              <a:rPr kumimoji="1" lang="en-US" altLang="ko-KR" sz="2000" b="1" dirty="0"/>
              <a:t>….</a:t>
            </a:r>
            <a:endParaRPr kumimoji="1" lang="ko-Kore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A40C0-5CBC-6141-899C-B1CFF67E7837}"/>
              </a:ext>
            </a:extLst>
          </p:cNvPr>
          <p:cNvSpPr txBox="1"/>
          <p:nvPr/>
        </p:nvSpPr>
        <p:spPr>
          <a:xfrm>
            <a:off x="1263057" y="5383033"/>
            <a:ext cx="7639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400" b="1" dirty="0" err="1">
                <a:latin typeface="Arial"/>
                <a:cs typeface="Arial"/>
              </a:rPr>
              <a:t>생물정보학</a:t>
            </a:r>
            <a:r>
              <a:rPr lang="ko-KR" altLang="en-US" sz="2400" b="1" dirty="0">
                <a:latin typeface="Arial"/>
                <a:cs typeface="Arial"/>
              </a:rPr>
              <a:t> 이론에 대한 </a:t>
            </a:r>
            <a:r>
              <a:rPr lang="ko-KR" altLang="en-US" sz="2400" b="1" dirty="0" err="1">
                <a:solidFill>
                  <a:srgbClr val="FF0000"/>
                </a:solidFill>
                <a:latin typeface="Arial"/>
                <a:cs typeface="Arial"/>
              </a:rPr>
              <a:t>심도있는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강의가 아니다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485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1970-1980</a:t>
            </a:r>
            <a:r>
              <a:rPr lang="ko-KR" altLang="en-US" sz="3600" b="1" dirty="0">
                <a:latin typeface="Arial"/>
                <a:cs typeface="Arial"/>
              </a:rPr>
              <a:t>년대까지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143" y="1538478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컴퓨터의 사용은 과학 기술 계산 용도가 거의 전부였음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442335"/>
            <a:ext cx="42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현대의 컴퓨터의 광범위한 사용은 </a:t>
            </a:r>
            <a:r>
              <a:rPr lang="en-US" altLang="ko-KR" dirty="0">
                <a:latin typeface="Arial"/>
                <a:cs typeface="Arial"/>
              </a:rPr>
              <a:t>1970</a:t>
            </a:r>
            <a:r>
              <a:rPr lang="ko-KR" altLang="en-US" dirty="0">
                <a:latin typeface="Arial"/>
                <a:cs typeface="Arial"/>
              </a:rPr>
              <a:t>년대 말의 </a:t>
            </a:r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개인용 컴퓨터</a:t>
            </a:r>
            <a:r>
              <a:rPr lang="en-US" altLang="ko-KR" dirty="0">
                <a:latin typeface="Arial"/>
                <a:cs typeface="Arial"/>
              </a:rPr>
              <a:t>”</a:t>
            </a:r>
            <a:r>
              <a:rPr lang="ko-KR" altLang="en-US" dirty="0">
                <a:latin typeface="Arial"/>
                <a:cs typeface="Arial"/>
              </a:rPr>
              <a:t> 등장 이후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Screenshot 2015-08-27 15.57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64" y="2442335"/>
            <a:ext cx="2813856" cy="20951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2583" y="4572055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Two Steve with their personal computer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319" y="3956502"/>
            <a:ext cx="42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 이후부터 사람들은 컴퓨터를 과학 기술 이외의 목적에서 사용할 수 있다는 것을 알게 됨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239055"/>
            <a:ext cx="7520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오늘날 대부분의 사람들은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ko-KR" altLang="en-US" dirty="0">
                <a:latin typeface="Arial"/>
                <a:cs typeface="Arial"/>
              </a:rPr>
              <a:t>과학자를 포함하여</a:t>
            </a:r>
            <a:r>
              <a:rPr lang="en-US" altLang="ko-KR" dirty="0">
                <a:latin typeface="Arial"/>
                <a:cs typeface="Arial"/>
              </a:rPr>
              <a:t>)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컴퓨터가 원래 단순 반복작업을 좀 더 쉽게 하여 과학 연구를 하기 위해 만들어졌다는 것 자체를 잊어버림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85EA7-D3C2-8140-9C7C-F49DBF7F3F57}"/>
              </a:ext>
            </a:extLst>
          </p:cNvPr>
          <p:cNvSpPr txBox="1"/>
          <p:nvPr/>
        </p:nvSpPr>
        <p:spPr>
          <a:xfrm>
            <a:off x="1398495" y="6398696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거의</a:t>
            </a:r>
            <a:r>
              <a:rPr kumimoji="1" lang="ko-KR" altLang="en-US" b="1" dirty="0"/>
              <a:t> 모든 사람이 손에 </a:t>
            </a:r>
            <a:r>
              <a:rPr kumimoji="1" lang="ko-KR" altLang="en-US" b="1" dirty="0" err="1"/>
              <a:t>파워풀한</a:t>
            </a:r>
            <a:r>
              <a:rPr kumimoji="1" lang="ko-KR" altLang="en-US" b="1" dirty="0"/>
              <a:t> 컴퓨터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스마트폰을 들고 있는데</a:t>
            </a:r>
            <a:r>
              <a:rPr kumimoji="1" lang="en-US" altLang="ko-KR" b="1" dirty="0"/>
              <a:t>!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19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컴퓨터는 이런 거 하라고 원래 발명된 게 아니다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2419" y="5800629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당신의 컴퓨터를 원래 발명된 목적에 맞게 사용하자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9" y="1417638"/>
            <a:ext cx="5506812" cy="4124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8367" y="6058826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컴퓨터는 원래 과학 연구를 위해서 만들어졌다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8-31 at 4.1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4" y="1417638"/>
            <a:ext cx="5564176" cy="4124794"/>
          </a:xfrm>
          <a:prstGeom prst="rect">
            <a:avLst/>
          </a:prstGeom>
        </p:spPr>
      </p:pic>
      <p:pic>
        <p:nvPicPr>
          <p:cNvPr id="3" name="Picture 2" descr="Screen Shot 2015-08-31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73" y="1417637"/>
            <a:ext cx="5678448" cy="4118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17" y="1423505"/>
            <a:ext cx="6590283" cy="41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6444" y="2722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소프트웨어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878" y="138683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컴퓨터를 이용하여 특정한 일을 하려면 소프트웨어가 필요하다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78" y="1809003"/>
            <a:ext cx="896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만약 어떤 사람이 당신 이전에 어떤 일을 컴퓨터로 했다면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소프트웨어가 있을 것이다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878" y="2244794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그것을 이용하여 일을 할 수 있으면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444" y="6114493"/>
            <a:ext cx="821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But sometime you cannot finish all of your works with premade software.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121" y="5284722"/>
            <a:ext cx="45075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웹 기반 소프트웨어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" altLang="ko-KR" sz="1200" dirty="0">
                <a:latin typeface="Arial"/>
                <a:cs typeface="Arial"/>
              </a:rPr>
              <a:t>http://</a:t>
            </a:r>
            <a:r>
              <a:rPr lang="en" altLang="ko-KR" sz="1200" dirty="0" err="1">
                <a:latin typeface="Arial"/>
                <a:cs typeface="Arial"/>
              </a:rPr>
              <a:t>www.bioinformatics.nl</a:t>
            </a:r>
            <a:r>
              <a:rPr lang="en" altLang="ko-KR" sz="1200" dirty="0">
                <a:latin typeface="Arial"/>
                <a:cs typeface="Arial"/>
              </a:rPr>
              <a:t>/</a:t>
            </a:r>
            <a:r>
              <a:rPr lang="en" altLang="ko-KR" sz="1200" dirty="0" err="1">
                <a:latin typeface="Arial"/>
                <a:cs typeface="Arial"/>
              </a:rPr>
              <a:t>cgi</a:t>
            </a:r>
            <a:r>
              <a:rPr lang="en" altLang="ko-KR" sz="1200" dirty="0">
                <a:latin typeface="Arial"/>
                <a:cs typeface="Arial"/>
              </a:rPr>
              <a:t>-bin/primer3plus/primer3plus.cgi</a:t>
            </a:r>
            <a:r>
              <a:rPr lang="ko-KR" altLang="en-US" sz="1200" dirty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321" y="5256529"/>
            <a:ext cx="33618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데스크톱 기반 소프트웨어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https://</a:t>
            </a:r>
            <a:r>
              <a:rPr lang="en-US" sz="1200" dirty="0" err="1">
                <a:latin typeface="Arial"/>
                <a:cs typeface="Arial"/>
              </a:rPr>
              <a:t>software.broadinstitute.org</a:t>
            </a:r>
            <a:r>
              <a:rPr lang="en-US" sz="1200" dirty="0">
                <a:latin typeface="Arial"/>
                <a:cs typeface="Arial"/>
              </a:rPr>
              <a:t>/software/</a:t>
            </a:r>
            <a:r>
              <a:rPr lang="en-US" sz="1200" dirty="0" err="1">
                <a:latin typeface="Arial"/>
                <a:cs typeface="Arial"/>
              </a:rPr>
              <a:t>igv</a:t>
            </a:r>
            <a:r>
              <a:rPr lang="en-US" sz="1200" dirty="0">
                <a:latin typeface="Arial"/>
                <a:cs typeface="Arial"/>
              </a:rPr>
              <a:t>/</a:t>
            </a:r>
          </a:p>
        </p:txBody>
      </p:sp>
      <p:pic>
        <p:nvPicPr>
          <p:cNvPr id="11" name="Picture 10" descr="Screen Shot 2015-08-31 at 3.2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4" y="2870790"/>
            <a:ext cx="3279182" cy="2314929"/>
          </a:xfrm>
          <a:prstGeom prst="rect">
            <a:avLst/>
          </a:prstGeom>
        </p:spPr>
      </p:pic>
      <p:pic>
        <p:nvPicPr>
          <p:cNvPr id="2" name="Picture 1" descr="Screen Shot 2015-08-31 at 4.53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76" y="2796996"/>
            <a:ext cx="3540969" cy="23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450" y="45935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Arial"/>
                <a:cs typeface="Arial"/>
              </a:rPr>
              <a:t>상업용 사무용 소프트웨어 </a:t>
            </a:r>
            <a:r>
              <a:rPr lang="en-US" altLang="ko-KR" sz="3600" b="1" dirty="0">
                <a:latin typeface="Arial"/>
                <a:cs typeface="Arial"/>
              </a:rPr>
              <a:t>vs</a:t>
            </a:r>
            <a:r>
              <a:rPr lang="ko-KR" altLang="en-US" sz="3600" b="1" dirty="0">
                <a:latin typeface="Arial"/>
                <a:cs typeface="Arial"/>
              </a:rPr>
              <a:t> 연구용 소프트웨어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 descr="Screenshot 2014-11-24 12.0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0" y="1417638"/>
            <a:ext cx="3516272" cy="2668491"/>
          </a:xfrm>
          <a:prstGeom prst="rect">
            <a:avLst/>
          </a:prstGeom>
        </p:spPr>
      </p:pic>
      <p:pic>
        <p:nvPicPr>
          <p:cNvPr id="3" name="Picture 2" descr="Screenshot 2014-11-24 12.0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0" y="3867870"/>
            <a:ext cx="1778000" cy="2311400"/>
          </a:xfrm>
          <a:prstGeom prst="rect">
            <a:avLst/>
          </a:prstGeom>
        </p:spPr>
      </p:pic>
      <p:pic>
        <p:nvPicPr>
          <p:cNvPr id="4" name="Picture 3" descr="Screenshot 2014-11-24 12.04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10" y="4543535"/>
            <a:ext cx="1948326" cy="1399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2050" y="1498718"/>
            <a:ext cx="38395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No. of User base : Huge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(Millions)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Features : very extensive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Developed by commercial company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Cost : $$$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Easy to use UI (User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22056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Commercial Software </a:t>
            </a:r>
            <a:r>
              <a:rPr lang="en-US" altLang="ko-KR" sz="3600" b="1" dirty="0" err="1">
                <a:latin typeface="Arial"/>
                <a:cs typeface="Arial"/>
              </a:rPr>
              <a:t>vs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en-US" altLang="ko-KR" sz="3600" b="1" dirty="0">
                <a:solidFill>
                  <a:srgbClr val="FF0000"/>
                </a:solidFill>
                <a:latin typeface="Arial"/>
                <a:cs typeface="Arial"/>
              </a:rPr>
              <a:t>Research Software</a:t>
            </a:r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5" name="Picture 4" descr="Screenshot 2014-11-24 13.21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9" y="1342752"/>
            <a:ext cx="3933498" cy="1311166"/>
          </a:xfrm>
          <a:prstGeom prst="rect">
            <a:avLst/>
          </a:prstGeom>
        </p:spPr>
      </p:pic>
      <p:pic>
        <p:nvPicPr>
          <p:cNvPr id="6" name="Picture 5" descr="Screenshot 2014-11-24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9" y="2675945"/>
            <a:ext cx="3933498" cy="2663974"/>
          </a:xfrm>
          <a:prstGeom prst="rect">
            <a:avLst/>
          </a:prstGeom>
        </p:spPr>
      </p:pic>
      <p:pic>
        <p:nvPicPr>
          <p:cNvPr id="7" name="Picture 6" descr="Screenshot 2014-11-24 13.22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9" y="5361946"/>
            <a:ext cx="3920798" cy="15180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2050" y="1498718"/>
            <a:ext cx="396775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No. of User base : Relatively small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(1 – 1,000 or 10,000)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Features : vary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Developed by academia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(maintained by very small number of 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developer)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Cost : mostly free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Focused on the function 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Sometime not easy to use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(Making good UI cost $$$)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40009" y="5979098"/>
            <a:ext cx="5291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Don’t expect quality of “Office” on 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Research software</a:t>
            </a:r>
          </a:p>
        </p:txBody>
      </p:sp>
    </p:spTree>
    <p:extLst>
      <p:ext uri="{BB962C8B-B14F-4D97-AF65-F5344CB8AC3E}">
        <p14:creationId xmlns:p14="http://schemas.microsoft.com/office/powerpoint/2010/main" val="41204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“Oh, You can buy (expensive) software to analyze genome </a:t>
            </a:r>
            <a:r>
              <a:rPr lang="en-US" altLang="ko-KR" sz="3600" b="1" dirty="0" err="1">
                <a:latin typeface="Arial"/>
                <a:cs typeface="Arial"/>
              </a:rPr>
              <a:t>sequece</a:t>
            </a:r>
            <a:r>
              <a:rPr lang="en-US" altLang="ko-KR" sz="3600" b="1" dirty="0">
                <a:latin typeface="Arial"/>
                <a:cs typeface="Arial"/>
              </a:rPr>
              <a:t>”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5 10.0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7" y="1745742"/>
            <a:ext cx="5457398" cy="3699157"/>
          </a:xfrm>
          <a:prstGeom prst="rect">
            <a:avLst/>
          </a:prstGeom>
        </p:spPr>
      </p:pic>
      <p:pic>
        <p:nvPicPr>
          <p:cNvPr id="6" name="Picture 5" descr="Screenshot 2015-08-25 10.04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13" y="2379655"/>
            <a:ext cx="5682279" cy="3477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1363" y="6041876"/>
            <a:ext cx="752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“Or someone will make web site to analyze data for my purpose…”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A04FB-F6B7-F249-876B-51EC0996974B}"/>
              </a:ext>
            </a:extLst>
          </p:cNvPr>
          <p:cNvSpPr txBox="1"/>
          <p:nvPr/>
        </p:nvSpPr>
        <p:spPr>
          <a:xfrm>
            <a:off x="3313355" y="654064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과연</a:t>
            </a:r>
            <a:r>
              <a:rPr kumimoji="1" lang="ko-KR" altLang="en-US" dirty="0"/>
              <a:t> 그럴까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0794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4524" y="5252421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>
                <a:latin typeface="Arial"/>
                <a:cs typeface="Arial"/>
              </a:rPr>
              <a:t>연구를 </a:t>
            </a:r>
            <a:r>
              <a:rPr lang="ko-KR" altLang="en-US" sz="2000" b="1" dirty="0" err="1">
                <a:latin typeface="Arial"/>
                <a:cs typeface="Arial"/>
              </a:rPr>
              <a:t>하다보면</a:t>
            </a:r>
            <a:r>
              <a:rPr lang="ko-KR" altLang="en-US" sz="2000" b="1" dirty="0">
                <a:latin typeface="Arial"/>
                <a:cs typeface="Arial"/>
              </a:rPr>
              <a:t> 필연적으로 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자기 자신의 </a:t>
            </a:r>
            <a:r>
              <a:rPr lang="ko-KR" altLang="en-US" sz="2000" b="1" dirty="0" err="1">
                <a:solidFill>
                  <a:srgbClr val="FF0000"/>
                </a:solidFill>
                <a:latin typeface="Arial"/>
                <a:cs typeface="Arial"/>
              </a:rPr>
              <a:t>분석도구가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 있어야 한다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br>
              <a:rPr lang="en-US" altLang="ko-KR" sz="2000" b="1" dirty="0">
                <a:latin typeface="Arial"/>
                <a:cs typeface="Arial"/>
              </a:rPr>
            </a:br>
            <a:r>
              <a:rPr lang="en-US" sz="2000" b="1" dirty="0">
                <a:latin typeface="Arial"/>
                <a:cs typeface="Arial"/>
              </a:rPr>
              <a:t>(</a:t>
            </a:r>
            <a:r>
              <a:rPr lang="ko-KR" altLang="en-US" sz="2000" b="1" dirty="0">
                <a:latin typeface="Arial"/>
                <a:cs typeface="Arial"/>
              </a:rPr>
              <a:t>아니면 기존에 있는 도구라도 잘 조합하여 쓸 줄 알아야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621" y="1870025"/>
            <a:ext cx="86725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근본적으로 새로운 것을 발견하는 일</a:t>
            </a:r>
            <a:endParaRPr lang="en-US" altLang="ko-KR" sz="2000" b="1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ko-KR" altLang="en-US" sz="2000" b="1" dirty="0">
                <a:latin typeface="Arial"/>
                <a:cs typeface="Arial"/>
              </a:rPr>
              <a:t>새로운 것을 </a:t>
            </a:r>
            <a:r>
              <a:rPr lang="ko-KR" altLang="en-US" sz="2000" b="1" dirty="0" err="1">
                <a:latin typeface="Arial"/>
                <a:cs typeface="Arial"/>
              </a:rPr>
              <a:t>발견할때는</a:t>
            </a:r>
            <a:r>
              <a:rPr lang="ko-KR" altLang="en-US" sz="2000" b="1" dirty="0">
                <a:latin typeface="Arial"/>
                <a:cs typeface="Arial"/>
              </a:rPr>
              <a:t> 가끔 이를 위한 적절한 툴이 없을 수 있다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altLang="ko-KR" sz="2000" b="1" dirty="0">
              <a:latin typeface="Arial"/>
              <a:cs typeface="Arial"/>
            </a:endParaRPr>
          </a:p>
          <a:p>
            <a:r>
              <a:rPr lang="en-US" altLang="ko-KR" sz="2000" dirty="0">
                <a:latin typeface="Arial"/>
                <a:cs typeface="Arial"/>
              </a:rPr>
              <a:t>=</a:t>
            </a:r>
            <a:r>
              <a:rPr lang="ko-KR" altLang="en-US" sz="2000" dirty="0">
                <a:latin typeface="Arial"/>
                <a:cs typeface="Arial"/>
              </a:rPr>
              <a:t> 아주 새로운 실험을 할 때는 가끔 새로운 프로토콜을 만들어야 한다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ko-KR" altLang="en-US" sz="2000" dirty="0">
                <a:latin typeface="Arial"/>
                <a:cs typeface="Arial"/>
              </a:rPr>
              <a:t>내가 발견하고 싶은 문제에 딱 맞는 소프트웨어가 있으면 좋겠지만</a:t>
            </a:r>
            <a:r>
              <a:rPr lang="en-US" altLang="ko-KR" sz="2000" dirty="0">
                <a:latin typeface="Arial"/>
                <a:cs typeface="Arial"/>
              </a:rPr>
              <a:t>..</a:t>
            </a:r>
          </a:p>
          <a:p>
            <a:r>
              <a:rPr lang="ko-KR" altLang="en-US" sz="2000" dirty="0">
                <a:latin typeface="Arial"/>
                <a:cs typeface="Arial"/>
              </a:rPr>
              <a:t>항상 그런 것은 아니다</a:t>
            </a:r>
            <a:r>
              <a:rPr lang="en-US" altLang="ko-KR" sz="2000" dirty="0">
                <a:latin typeface="Arial"/>
                <a:cs typeface="Arial"/>
              </a:rPr>
              <a:t>!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altLang="ko-KR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altLang="ko-KR" sz="2000" dirty="0">
                <a:latin typeface="Arial"/>
                <a:cs typeface="Arial"/>
              </a:rPr>
              <a:t>=</a:t>
            </a:r>
            <a:r>
              <a:rPr lang="ko-KR" altLang="en-US" sz="2000" dirty="0">
                <a:latin typeface="Arial"/>
                <a:cs typeface="Arial"/>
              </a:rPr>
              <a:t> 대개 그런 경우 그 사람이 벌써 논문을 냈다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(</a:t>
            </a:r>
            <a:r>
              <a:rPr lang="ko-KR" altLang="en-US" sz="2000" dirty="0">
                <a:latin typeface="Arial"/>
                <a:cs typeface="Arial"/>
              </a:rPr>
              <a:t>연구를 할 필요 자체가 없다</a:t>
            </a:r>
            <a:r>
              <a:rPr lang="en-US" altLang="ko-KR" sz="2000" dirty="0">
                <a:latin typeface="Arial"/>
                <a:cs typeface="Arial"/>
              </a:rPr>
              <a:t>)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1907" y="642876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연구를 한다는 것은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56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2349" y="226836"/>
            <a:ext cx="763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연구를 하려면 여러 개의 과학 소프트웨어가 필요하다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63725" y="119125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RNA-Seq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3232" y="2441743"/>
            <a:ext cx="37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Aligned into Reference Sequences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708" y="3592895"/>
            <a:ext cx="24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Differential Expression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0335" y="4763119"/>
            <a:ext cx="198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Network </a:t>
            </a:r>
            <a:r>
              <a:rPr lang="en-US" dirty="0" err="1">
                <a:latin typeface="Arial"/>
                <a:cs typeface="Arial"/>
              </a:rPr>
              <a:t>ANalysis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11880" y="1636783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00415" y="2811075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91141" y="3921494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00570" y="6118009"/>
            <a:ext cx="111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Visualize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623880" y="5284851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38298" y="40659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4488" y="22109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112" y="3671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028" y="13766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5299" y="4230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WCGNA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3017" y="17072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Kallisto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B8E89-42D2-DC45-9EA3-A5FC87D0CB61}"/>
              </a:ext>
            </a:extLst>
          </p:cNvPr>
          <p:cNvSpPr txBox="1"/>
          <p:nvPr/>
        </p:nvSpPr>
        <p:spPr>
          <a:xfrm>
            <a:off x="4142255" y="300713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Sleuth</a:t>
            </a:r>
          </a:p>
        </p:txBody>
      </p:sp>
    </p:spTree>
    <p:extLst>
      <p:ext uri="{BB962C8B-B14F-4D97-AF65-F5344CB8AC3E}">
        <p14:creationId xmlns:p14="http://schemas.microsoft.com/office/powerpoint/2010/main" val="41878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20" grpId="0"/>
      <p:bldP spid="6" grpId="0"/>
      <p:bldP spid="19" grpId="0"/>
      <p:bldP spid="17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9341" y="796593"/>
            <a:ext cx="31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X-ray Crystal Diffraction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6548" y="1835559"/>
            <a:ext cx="2956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Space group determination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8725" y="3730746"/>
            <a:ext cx="10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Phasing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6035" y="4688610"/>
            <a:ext cx="8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Refine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6035" y="5526042"/>
            <a:ext cx="16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Model building</a:t>
            </a:r>
          </a:p>
        </p:txBody>
      </p:sp>
      <p:pic>
        <p:nvPicPr>
          <p:cNvPr id="7" name="Picture 6" descr="Screen Shot 2015-09-01 at 9.57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9" y="391672"/>
            <a:ext cx="3116324" cy="3090516"/>
          </a:xfrm>
          <a:prstGeom prst="rect">
            <a:avLst/>
          </a:prstGeom>
        </p:spPr>
      </p:pic>
      <p:pic>
        <p:nvPicPr>
          <p:cNvPr id="8" name="Picture 7" descr="Screen Shot 2015-09-01 at 9.58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3" y="352171"/>
            <a:ext cx="3238650" cy="469336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564703" y="136745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6798" y="2835857"/>
            <a:ext cx="1775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 Reduction</a:t>
            </a:r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64703" y="229078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5-09-01 at 10.0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0" y="391672"/>
            <a:ext cx="3518196" cy="4008537"/>
          </a:xfrm>
          <a:prstGeom prst="rect">
            <a:avLst/>
          </a:prstGeom>
        </p:spPr>
      </p:pic>
      <p:pic>
        <p:nvPicPr>
          <p:cNvPr id="16" name="Picture 15" descr="Screen Shot 2015-09-01 at 10.04.5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603"/>
            <a:ext cx="4150815" cy="22177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564703" y="3248138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61136" y="416615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5-09-01 at 10.07.3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890"/>
            <a:ext cx="4033307" cy="2339188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5532656" y="5057942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5-09-01 at 10.08.5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8" y="995292"/>
            <a:ext cx="3899879" cy="35271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0466" y="6254618"/>
            <a:ext cx="111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Visualize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532656" y="5895374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Screen Shot 2015-09-01 at 10.10.2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66" y="995292"/>
            <a:ext cx="4251535" cy="353440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6460" y="560828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각각의 소프트웨어를 연결해서 해당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소프트웨어에서 나오는 데이터를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다른 소프트웨어로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전달해 줄 필요가 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50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3" grpId="0"/>
      <p:bldP spid="23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명령어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4625" y="2498768"/>
            <a:ext cx="4925196" cy="4185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muscle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MUSCLE v3.8.31 by Robert C. Edgar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http://www.drive5.com/muscle</a:t>
            </a:r>
          </a:p>
          <a:p>
            <a:r>
              <a:rPr lang="en-US" sz="800" dirty="0">
                <a:latin typeface="Courier New"/>
                <a:cs typeface="Courier New"/>
              </a:rPr>
              <a:t>This software is donated to the public domain.</a:t>
            </a:r>
          </a:p>
          <a:p>
            <a:r>
              <a:rPr lang="en-US" sz="800" dirty="0">
                <a:latin typeface="Courier New"/>
                <a:cs typeface="Courier New"/>
              </a:rPr>
              <a:t>Please cite: Edgar, R.C. Nucleic Acids Res 32(5), 1792-97.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Basic usage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muscle -in &lt;</a:t>
            </a:r>
            <a:r>
              <a:rPr lang="en-US" sz="800" dirty="0" err="1">
                <a:latin typeface="Courier New"/>
                <a:cs typeface="Courier New"/>
              </a:rPr>
              <a:t>inputfile</a:t>
            </a:r>
            <a:r>
              <a:rPr lang="en-US" sz="800" dirty="0">
                <a:latin typeface="Courier New"/>
                <a:cs typeface="Courier New"/>
              </a:rPr>
              <a:t>&gt; -out &lt;</a:t>
            </a:r>
            <a:r>
              <a:rPr lang="en-US" sz="800" dirty="0" err="1">
                <a:latin typeface="Courier New"/>
                <a:cs typeface="Courier New"/>
              </a:rPr>
              <a:t>outputfile</a:t>
            </a:r>
            <a:r>
              <a:rPr lang="en-US" sz="800" dirty="0">
                <a:latin typeface="Courier New"/>
                <a:cs typeface="Courier New"/>
              </a:rPr>
              <a:t>&gt;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Common options (for a complete list please see the User Guide):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-in &lt;</a:t>
            </a:r>
            <a:r>
              <a:rPr lang="en-US" sz="800" dirty="0" err="1">
                <a:latin typeface="Courier New"/>
                <a:cs typeface="Courier New"/>
              </a:rPr>
              <a:t>inputfile</a:t>
            </a:r>
            <a:r>
              <a:rPr lang="en-US" sz="800" dirty="0">
                <a:latin typeface="Courier New"/>
                <a:cs typeface="Courier New"/>
              </a:rPr>
              <a:t>&gt;    Input file in FASTA format (default </a:t>
            </a:r>
            <a:r>
              <a:rPr lang="en-US" sz="800" dirty="0" err="1">
                <a:latin typeface="Courier New"/>
                <a:cs typeface="Courier New"/>
              </a:rPr>
              <a:t>stdin</a:t>
            </a:r>
            <a:r>
              <a:rPr lang="en-US" sz="800" dirty="0">
                <a:latin typeface="Courier New"/>
                <a:cs typeface="Courier New"/>
              </a:rPr>
              <a:t>)</a:t>
            </a:r>
          </a:p>
          <a:p>
            <a:r>
              <a:rPr lang="en-US" sz="800" dirty="0">
                <a:latin typeface="Courier New"/>
                <a:cs typeface="Courier New"/>
              </a:rPr>
              <a:t>    -out &lt;</a:t>
            </a:r>
            <a:r>
              <a:rPr lang="en-US" sz="800" dirty="0" err="1">
                <a:latin typeface="Courier New"/>
                <a:cs typeface="Courier New"/>
              </a:rPr>
              <a:t>outputfile</a:t>
            </a:r>
            <a:r>
              <a:rPr lang="en-US" sz="800" dirty="0">
                <a:latin typeface="Courier New"/>
                <a:cs typeface="Courier New"/>
              </a:rPr>
              <a:t>&gt;  Output alignment in FASTA format (default </a:t>
            </a:r>
            <a:r>
              <a:rPr lang="en-US" sz="800" dirty="0" err="1">
                <a:latin typeface="Courier New"/>
                <a:cs typeface="Courier New"/>
              </a:rPr>
              <a:t>stdout</a:t>
            </a:r>
            <a:r>
              <a:rPr lang="en-US" sz="800" dirty="0">
                <a:latin typeface="Courier New"/>
                <a:cs typeface="Courier New"/>
              </a:rPr>
              <a:t>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r>
              <a:rPr lang="en-US" sz="800" dirty="0">
                <a:latin typeface="Courier New"/>
                <a:cs typeface="Courier New"/>
              </a:rPr>
              <a:t>             Find diagonals (faster for similar sequences)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&lt;n&gt;      Maximum number of iterations (integer, default 16)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maxhours</a:t>
            </a:r>
            <a:r>
              <a:rPr lang="en-US" sz="800" dirty="0">
                <a:latin typeface="Courier New"/>
                <a:cs typeface="Courier New"/>
              </a:rPr>
              <a:t> &lt;h&gt;      Maximum time to iterate in hours (default no limit)</a:t>
            </a:r>
          </a:p>
          <a:p>
            <a:r>
              <a:rPr lang="en-US" sz="800" dirty="0">
                <a:latin typeface="Courier New"/>
                <a:cs typeface="Courier New"/>
              </a:rPr>
              <a:t>    -html              Write output in HTML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msf</a:t>
            </a:r>
            <a:r>
              <a:rPr lang="en-US" sz="800" dirty="0">
                <a:latin typeface="Courier New"/>
                <a:cs typeface="Courier New"/>
              </a:rPr>
              <a:t>               Write output in GCG MSF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clw</a:t>
            </a:r>
            <a:r>
              <a:rPr lang="en-US" sz="800" dirty="0">
                <a:latin typeface="Courier New"/>
                <a:cs typeface="Courier New"/>
              </a:rPr>
              <a:t>               Write output in CLUSTALW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clwstrict</a:t>
            </a:r>
            <a:r>
              <a:rPr lang="en-US" sz="800" dirty="0">
                <a:latin typeface="Courier New"/>
                <a:cs typeface="Courier New"/>
              </a:rPr>
              <a:t>         As -</a:t>
            </a:r>
            <a:r>
              <a:rPr lang="en-US" sz="800" dirty="0" err="1">
                <a:latin typeface="Courier New"/>
                <a:cs typeface="Courier New"/>
              </a:rPr>
              <a:t>clw</a:t>
            </a:r>
            <a:r>
              <a:rPr lang="en-US" sz="800" dirty="0">
                <a:latin typeface="Courier New"/>
                <a:cs typeface="Courier New"/>
              </a:rPr>
              <a:t>, with 'CLUSTAL W (1.81)' header</a:t>
            </a:r>
          </a:p>
          <a:p>
            <a:r>
              <a:rPr lang="en-US" sz="800" dirty="0">
                <a:latin typeface="Courier New"/>
                <a:cs typeface="Courier New"/>
              </a:rPr>
              <a:t>    -log[a] &lt;</a:t>
            </a:r>
            <a:r>
              <a:rPr lang="en-US" sz="800" dirty="0" err="1">
                <a:latin typeface="Courier New"/>
                <a:cs typeface="Courier New"/>
              </a:rPr>
              <a:t>logfile</a:t>
            </a:r>
            <a:r>
              <a:rPr lang="en-US" sz="800" dirty="0">
                <a:latin typeface="Courier New"/>
                <a:cs typeface="Courier New"/>
              </a:rPr>
              <a:t>&gt;  Log to file (append if -</a:t>
            </a:r>
            <a:r>
              <a:rPr lang="en-US" sz="800" dirty="0" err="1">
                <a:latin typeface="Courier New"/>
                <a:cs typeface="Courier New"/>
              </a:rPr>
              <a:t>loga</a:t>
            </a:r>
            <a:r>
              <a:rPr lang="en-US" sz="800" dirty="0">
                <a:latin typeface="Courier New"/>
                <a:cs typeface="Courier New"/>
              </a:rPr>
              <a:t>, overwrite if -log)</a:t>
            </a:r>
          </a:p>
          <a:p>
            <a:r>
              <a:rPr lang="en-US" sz="800" dirty="0">
                <a:latin typeface="Courier New"/>
                <a:cs typeface="Courier New"/>
              </a:rPr>
              <a:t>    -quiet             Do not write progress messages to </a:t>
            </a:r>
            <a:r>
              <a:rPr lang="en-US" sz="800" dirty="0" err="1">
                <a:latin typeface="Courier New"/>
                <a:cs typeface="Courier New"/>
              </a:rPr>
              <a:t>stderr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-version           Display version information and exit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Without refinement (very fast, </a:t>
            </a:r>
            <a:r>
              <a:rPr lang="en-US" sz="800" dirty="0" err="1">
                <a:latin typeface="Courier New"/>
                <a:cs typeface="Courier New"/>
              </a:rPr>
              <a:t>avg</a:t>
            </a:r>
            <a:r>
              <a:rPr lang="en-US" sz="800" dirty="0">
                <a:latin typeface="Courier New"/>
                <a:cs typeface="Courier New"/>
              </a:rPr>
              <a:t> accuracy similar to T-Coffee):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2</a:t>
            </a:r>
          </a:p>
          <a:p>
            <a:r>
              <a:rPr lang="en-US" sz="800" dirty="0">
                <a:latin typeface="Courier New"/>
                <a:cs typeface="Courier New"/>
              </a:rPr>
              <a:t>Fastest possible (amino acids):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1 -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r>
              <a:rPr lang="en-US" sz="800" dirty="0">
                <a:latin typeface="Courier New"/>
                <a:cs typeface="Courier New"/>
              </a:rPr>
              <a:t> -</a:t>
            </a:r>
            <a:r>
              <a:rPr lang="en-US" sz="800" dirty="0" err="1">
                <a:latin typeface="Courier New"/>
                <a:cs typeface="Courier New"/>
              </a:rPr>
              <a:t>sv</a:t>
            </a:r>
            <a:r>
              <a:rPr lang="en-US" sz="800" dirty="0">
                <a:latin typeface="Courier New"/>
                <a:cs typeface="Courier New"/>
              </a:rPr>
              <a:t> -distance1 kbit20_3</a:t>
            </a:r>
          </a:p>
          <a:p>
            <a:r>
              <a:rPr lang="en-US" sz="800" dirty="0">
                <a:latin typeface="Courier New"/>
                <a:cs typeface="Courier New"/>
              </a:rPr>
              <a:t>Fastest possible (nucleotides):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1 -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endParaRPr lang="en-US" sz="8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4179" y="2038574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많은 학계 연구자는 대개 둘 다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79527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명령어 입력으로 소프트웨어를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돌리는 경우가 많음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965" y="1310332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과학용 소프트웨어는 일반적인 소프트웨어와는 달리 유저 인터페이스가 없는 경우가 많음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658903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유저 인터페이스를 </a:t>
            </a:r>
            <a:r>
              <a:rPr lang="ko-KR" altLang="en-US" dirty="0" err="1">
                <a:latin typeface="Arial"/>
                <a:cs typeface="Arial"/>
              </a:rPr>
              <a:t>개발하는데는</a:t>
            </a:r>
            <a:r>
              <a:rPr lang="ko-KR" altLang="en-US" dirty="0">
                <a:latin typeface="Arial"/>
                <a:cs typeface="Arial"/>
              </a:rPr>
              <a:t>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lang="en-US" dirty="0">
                <a:latin typeface="Arial"/>
                <a:cs typeface="Arial"/>
              </a:rPr>
              <a:t> and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$$$$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179" y="269339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명령어 방식 소프트웨어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29755" y="759991"/>
            <a:ext cx="7161596" cy="5338018"/>
            <a:chOff x="2494001" y="2794926"/>
            <a:chExt cx="4340303" cy="4210869"/>
          </a:xfrm>
        </p:grpSpPr>
        <p:pic>
          <p:nvPicPr>
            <p:cNvPr id="5" name="Picture 4" descr="Screenshot 2014-09-01 13.44.4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203" y="2794926"/>
              <a:ext cx="4279900" cy="421086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494001" y="5453741"/>
              <a:ext cx="4340303" cy="775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…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우리가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컴퓨터학과도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아닌데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왜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이런거를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배워야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하나요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?</a:t>
              </a:r>
              <a:endPara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ulim"/>
                <a:ea typeface="Gulim"/>
                <a:cs typeface="Gulim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어떤 수강생들은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28C58-AE68-754E-917D-DD469FF4657D}"/>
              </a:ext>
            </a:extLst>
          </p:cNvPr>
          <p:cNvSpPr txBox="1"/>
          <p:nvPr/>
        </p:nvSpPr>
        <p:spPr>
          <a:xfrm>
            <a:off x="3123526" y="6220839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이런 생각을 할지 모르겠으나</a:t>
            </a:r>
            <a:r>
              <a:rPr lang="en-US" altLang="ko-KR" b="1" dirty="0">
                <a:latin typeface="Arial"/>
                <a:cs typeface="Arial"/>
              </a:rPr>
              <a:t>….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70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명령어 방식의 장점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965" y="1865268"/>
            <a:ext cx="8443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여러가지 소프트웨어를 연결하여 일종의 </a:t>
            </a:r>
            <a:r>
              <a:rPr lang="en-US" altLang="ko-KR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프로토콜</a:t>
            </a:r>
            <a:r>
              <a:rPr lang="en-US" altLang="ko-KR" b="1" dirty="0">
                <a:latin typeface="Arial"/>
                <a:cs typeface="Arial"/>
              </a:rPr>
              <a:t>”,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파이프라인</a:t>
            </a:r>
            <a:r>
              <a:rPr lang="en-US" altLang="ko-KR" b="1" dirty="0">
                <a:latin typeface="Arial"/>
                <a:cs typeface="Arial"/>
              </a:rPr>
              <a:t>”</a:t>
            </a:r>
            <a:r>
              <a:rPr lang="ko-KR" altLang="en-US" b="1" dirty="0">
                <a:latin typeface="Arial"/>
                <a:cs typeface="Arial"/>
              </a:rPr>
              <a:t>을 구성 가능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en-US" dirty="0">
                <a:latin typeface="Arial"/>
                <a:cs typeface="Arial"/>
              </a:rPr>
              <a:t>Software 1 -&gt; software 2 -&gt; software 3 -&gt; software 4 -&gt; final 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이런 것을 조합하여 일을 자동화할 수 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860" y="4215382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재현 가능한 연구 </a:t>
            </a:r>
            <a:r>
              <a:rPr lang="en-US" b="1" dirty="0">
                <a:latin typeface="Arial"/>
                <a:cs typeface="Arial"/>
              </a:rPr>
              <a:t>Reproducible Research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336" y="4973084"/>
            <a:ext cx="8552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소프트웨어를 돌리는 조건은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스크립트</a:t>
            </a:r>
            <a:r>
              <a:rPr lang="en-US" altLang="ko-KR" dirty="0">
                <a:latin typeface="Arial"/>
                <a:cs typeface="Arial"/>
              </a:rPr>
              <a:t>＇</a:t>
            </a:r>
            <a:r>
              <a:rPr lang="ko-KR" altLang="en-US" dirty="0">
                <a:latin typeface="Arial"/>
                <a:cs typeface="Arial"/>
              </a:rPr>
              <a:t> 하에 기록되어 있고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재수행</a:t>
            </a:r>
            <a:r>
              <a:rPr lang="ko-KR" altLang="en-US" dirty="0">
                <a:latin typeface="Arial"/>
                <a:cs typeface="Arial"/>
              </a:rPr>
              <a:t>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다양한 샘플을 같은 조건에서 분석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한번만 스크립트를 짜 두면 날로 먹는 </a:t>
            </a:r>
            <a:r>
              <a:rPr lang="en-US" altLang="ko-KR" dirty="0">
                <a:latin typeface="Arial"/>
                <a:cs typeface="Arial"/>
              </a:rPr>
              <a:t>(….)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819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777" y="7979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재현 가능한 연구 </a:t>
            </a:r>
            <a:r>
              <a:rPr lang="en-US" altLang="ko-KR" sz="2800" b="1" dirty="0">
                <a:latin typeface="Arial"/>
                <a:cs typeface="Arial"/>
              </a:rPr>
              <a:t>Reproducible Research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7200" y="1222794"/>
            <a:ext cx="7844840" cy="4844285"/>
            <a:chOff x="160093" y="1405674"/>
            <a:chExt cx="7844840" cy="4844285"/>
          </a:xfrm>
        </p:grpSpPr>
        <p:pic>
          <p:nvPicPr>
            <p:cNvPr id="5" name="Picture 4" descr="Screen Shot 2015-09-01 at 11.30.1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012" y="2546855"/>
              <a:ext cx="4357056" cy="37031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0093" y="1405674"/>
              <a:ext cx="7844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/>
                  <a:cs typeface="Arial"/>
                </a:rPr>
                <a:t>’</a:t>
              </a:r>
              <a:r>
                <a:rPr lang="ko-KR" altLang="en-US" dirty="0">
                  <a:latin typeface="Arial"/>
                  <a:cs typeface="Arial"/>
                </a:rPr>
                <a:t>편리한 유저 인터페이스</a:t>
              </a:r>
              <a:r>
                <a:rPr lang="en-US" altLang="ko-KR" dirty="0">
                  <a:latin typeface="Arial"/>
                  <a:cs typeface="Arial"/>
                </a:rPr>
                <a:t>’</a:t>
              </a:r>
              <a:r>
                <a:rPr lang="ko-KR" altLang="en-US" dirty="0">
                  <a:latin typeface="Arial"/>
                  <a:cs typeface="Arial"/>
                </a:rPr>
                <a:t> </a:t>
              </a:r>
              <a:r>
                <a:rPr lang="ko-KR" altLang="en-US" dirty="0" err="1">
                  <a:latin typeface="Arial"/>
                  <a:cs typeface="Arial"/>
                </a:rPr>
                <a:t>를</a:t>
              </a:r>
              <a:r>
                <a:rPr lang="ko-KR" altLang="en-US" dirty="0">
                  <a:latin typeface="Arial"/>
                  <a:cs typeface="Arial"/>
                </a:rPr>
                <a:t> 가진 소프트웨어 역시 복잡한 설정이 필요하며</a:t>
              </a:r>
              <a:r>
                <a:rPr lang="en-US" altLang="ko-KR" dirty="0">
                  <a:latin typeface="Arial"/>
                  <a:cs typeface="Arial"/>
                </a:rPr>
                <a:t>,</a:t>
              </a:r>
            </a:p>
            <a:p>
              <a:r>
                <a:rPr lang="ko-KR" altLang="en-US" dirty="0">
                  <a:latin typeface="Arial"/>
                  <a:cs typeface="Arial"/>
                </a:rPr>
                <a:t>동일한 작업을 </a:t>
              </a:r>
              <a:r>
                <a:rPr lang="ko-KR" altLang="en-US" dirty="0" err="1">
                  <a:latin typeface="Arial"/>
                  <a:cs typeface="Arial"/>
                </a:rPr>
                <a:t>반복하는데는</a:t>
              </a:r>
              <a:r>
                <a:rPr lang="ko-KR" altLang="en-US" dirty="0">
                  <a:latin typeface="Arial"/>
                  <a:cs typeface="Arial"/>
                </a:rPr>
                <a:t> 그리 편리하지 않다</a:t>
              </a:r>
              <a:r>
                <a:rPr lang="en-US" altLang="ko-KR" dirty="0">
                  <a:latin typeface="Arial"/>
                  <a:cs typeface="Arial"/>
                </a:rPr>
                <a:t>.</a:t>
              </a:r>
              <a:r>
                <a:rPr lang="ko-KR" altLang="en-US" dirty="0">
                  <a:latin typeface="Arial"/>
                  <a:cs typeface="Arial"/>
                </a:rPr>
                <a:t> 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B94FB4-13E1-E04E-8756-2CA5248BE63D}"/>
              </a:ext>
            </a:extLst>
          </p:cNvPr>
          <p:cNvSpPr txBox="1"/>
          <p:nvPr/>
        </p:nvSpPr>
        <p:spPr>
          <a:xfrm>
            <a:off x="1796527" y="6260196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때로는</a:t>
            </a:r>
            <a:r>
              <a:rPr kumimoji="1" lang="ko-KR" altLang="en-US" b="1" dirty="0"/>
              <a:t> 옵션을 이전과 다르게 선택하여 다른 </a:t>
            </a:r>
            <a:r>
              <a:rPr kumimoji="1" lang="ko-KR" altLang="en-US" b="1" dirty="0" err="1"/>
              <a:t>분석값이</a:t>
            </a:r>
            <a:r>
              <a:rPr kumimoji="1" lang="ko-KR" altLang="en-US" b="1" dirty="0"/>
              <a:t> 나왔으나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옵션값을 어떻게 설정했는지 잊어버린다면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7775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E2C83A0D-4EEB-8C4A-BB62-C1E9DFCE18B6}"/>
              </a:ext>
            </a:extLst>
          </p:cNvPr>
          <p:cNvGrpSpPr/>
          <p:nvPr/>
        </p:nvGrpSpPr>
        <p:grpSpPr>
          <a:xfrm>
            <a:off x="247297" y="1264235"/>
            <a:ext cx="8430513" cy="5203822"/>
            <a:chOff x="790287" y="1589098"/>
            <a:chExt cx="18057761" cy="7108468"/>
          </a:xfrm>
        </p:grpSpPr>
        <p:pic>
          <p:nvPicPr>
            <p:cNvPr id="5" name="Picture 7" descr="Screen Shot 2015-09-01 at 11.34.38 AM.png">
              <a:extLst>
                <a:ext uri="{FF2B5EF4-FFF2-40B4-BE49-F238E27FC236}">
                  <a16:creationId xmlns:a16="http://schemas.microsoft.com/office/drawing/2014/main" id="{FDCEDCB5-D459-7246-9B7E-4E22DB0ED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380" y="2293135"/>
              <a:ext cx="12488652" cy="541737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4105D-867D-B449-8F63-115A7AAD1DCE}"/>
                </a:ext>
              </a:extLst>
            </p:cNvPr>
            <p:cNvSpPr txBox="1"/>
            <p:nvPr/>
          </p:nvSpPr>
          <p:spPr>
            <a:xfrm>
              <a:off x="790287" y="1589098"/>
              <a:ext cx="18057761" cy="504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커맨드 라인과 스크립트 형태로 기록해 두면 연구</a:t>
              </a:r>
              <a:r>
                <a:rPr lang="en-US" altLang="ko-KR" b="1" dirty="0">
                  <a:latin typeface="Arial"/>
                  <a:cs typeface="Arial"/>
                </a:rPr>
                <a:t>(</a:t>
              </a:r>
              <a:r>
                <a:rPr lang="ko-KR" altLang="en-US" b="1" dirty="0">
                  <a:latin typeface="Arial"/>
                  <a:cs typeface="Arial"/>
                </a:rPr>
                <a:t>분석</a:t>
              </a:r>
              <a:r>
                <a:rPr lang="en-US" altLang="ko-KR" b="1" dirty="0">
                  <a:latin typeface="Arial"/>
                  <a:cs typeface="Arial"/>
                </a:rPr>
                <a:t>)</a:t>
              </a:r>
              <a:r>
                <a:rPr lang="ko-KR" altLang="en-US" b="1" dirty="0">
                  <a:latin typeface="Arial"/>
                  <a:cs typeface="Arial"/>
                </a:rPr>
                <a:t>의 과정을 기록 가능하다</a:t>
              </a:r>
              <a:r>
                <a:rPr lang="en-US" altLang="ko-KR" b="1" dirty="0">
                  <a:latin typeface="Arial"/>
                  <a:cs typeface="Arial"/>
                </a:rPr>
                <a:t>.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823483-C0E6-D44A-A3E8-26EABCF23086}"/>
                </a:ext>
              </a:extLst>
            </p:cNvPr>
            <p:cNvSpPr txBox="1"/>
            <p:nvPr/>
          </p:nvSpPr>
          <p:spPr>
            <a:xfrm>
              <a:off x="1333925" y="8328234"/>
              <a:ext cx="7406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nbviewer.ipython.org</a:t>
              </a:r>
              <a:r>
                <a:rPr lang="en-US" dirty="0"/>
                <a:t>/gist/</a:t>
              </a:r>
              <a:r>
                <a:rPr lang="en-US" dirty="0" err="1"/>
                <a:t>hyeshik</a:t>
              </a:r>
              <a:r>
                <a:rPr lang="en-US" dirty="0"/>
                <a:t>/cf9f3d7686e07eedbfda?revision=6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66DAA42-DEA3-8E45-A8C8-48960449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7" y="7979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분석 과정의 기록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6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4A57AD-A8CB-3A47-88C2-A2A335CC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“</a:t>
            </a:r>
            <a:r>
              <a:rPr lang="ko-KR" altLang="en-US" sz="3600" b="1" dirty="0">
                <a:latin typeface="Arial"/>
                <a:cs typeface="Arial"/>
              </a:rPr>
              <a:t>실험 노트</a:t>
            </a:r>
            <a:r>
              <a:rPr lang="en-US" altLang="ko-KR" sz="3600" b="1" dirty="0">
                <a:latin typeface="Arial"/>
                <a:cs typeface="Arial"/>
              </a:rPr>
              <a:t>”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64CE4-4E52-4444-85C2-A87CB6AC59EC}"/>
              </a:ext>
            </a:extLst>
          </p:cNvPr>
          <p:cNvSpPr txBox="1"/>
          <p:nvPr/>
        </p:nvSpPr>
        <p:spPr>
          <a:xfrm>
            <a:off x="1042828" y="1232972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분석에 사용한 명령어와 결과를 기록할 수 있는 솔루션이 존재한다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D853A92-45F1-B64C-8329-615AD33B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823"/>
            <a:ext cx="6350000" cy="3500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60C6B4-A19D-6147-AE4A-53CA13C41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78" y="3364973"/>
            <a:ext cx="6100822" cy="3106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6CD0AF-0565-7144-A3E6-D54BBB0F2B54}"/>
              </a:ext>
            </a:extLst>
          </p:cNvPr>
          <p:cNvSpPr txBox="1"/>
          <p:nvPr/>
        </p:nvSpPr>
        <p:spPr>
          <a:xfrm>
            <a:off x="1168400" y="6456065"/>
            <a:ext cx="188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Jupyter</a:t>
            </a:r>
            <a:r>
              <a:rPr kumimoji="1" lang="en-US" altLang="ko-Kore-KR" dirty="0"/>
              <a:t> notebook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6DCBD-BD5C-1F4D-9EFB-11E23EC5A0AC}"/>
              </a:ext>
            </a:extLst>
          </p:cNvPr>
          <p:cNvSpPr txBox="1"/>
          <p:nvPr/>
        </p:nvSpPr>
        <p:spPr>
          <a:xfrm>
            <a:off x="3175000" y="6456065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jupyter.org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7783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B6C70A1-9980-B644-932B-505FBA3F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706758"/>
            <a:ext cx="6375400" cy="468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5500D-D010-0643-A568-B7BF0807405B}"/>
              </a:ext>
            </a:extLst>
          </p:cNvPr>
          <p:cNvSpPr txBox="1"/>
          <p:nvPr/>
        </p:nvSpPr>
        <p:spPr>
          <a:xfrm>
            <a:off x="3937000" y="5781910"/>
            <a:ext cx="350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colab.research.google.com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BC83-CA02-3A42-B909-64C546839C26}"/>
              </a:ext>
            </a:extLst>
          </p:cNvPr>
          <p:cNvSpPr txBox="1"/>
          <p:nvPr/>
        </p:nvSpPr>
        <p:spPr>
          <a:xfrm>
            <a:off x="1270000" y="578191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Google </a:t>
            </a:r>
            <a:r>
              <a:rPr kumimoji="1" lang="en-US" altLang="ko-Kore-KR" b="1" dirty="0" err="1"/>
              <a:t>Colab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8665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커맨드 라인에 대한 공포심을 버리자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9-01 15.1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5" y="1938298"/>
            <a:ext cx="4274334" cy="2304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827" y="1568966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이전에는 컴퓨터를 사용하는 것은 커맨드 라인을 사용한 것이었음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610" y="4427187"/>
            <a:ext cx="936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윈도우와 인터넷 시대 이후 커맨드 라인을 사용하는데 공포심을 가진 사람들이 늘었지만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796" y="5142721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본격적인 과학 연구를 위해서는 커맨드 라인을 사용하는 것이 필수적이다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8026" y="5658200"/>
            <a:ext cx="7487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이 과목의 핵심 중 하나는 커맨드 라인을 자유자재로 사용하는 것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D6A6D-124F-1846-BAEE-1B4000977EBF}"/>
              </a:ext>
            </a:extLst>
          </p:cNvPr>
          <p:cNvSpPr txBox="1"/>
          <p:nvPr/>
        </p:nvSpPr>
        <p:spPr>
          <a:xfrm>
            <a:off x="6337396" y="2913793"/>
            <a:ext cx="173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en-US" altLang="ko-KR" dirty="0"/>
              <a:t>Latte is horse~”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4D4DF-8807-8448-AA6E-DCFE75E9E14F}"/>
              </a:ext>
            </a:extLst>
          </p:cNvPr>
          <p:cNvSpPr txBox="1"/>
          <p:nvPr/>
        </p:nvSpPr>
        <p:spPr>
          <a:xfrm>
            <a:off x="6337396" y="252924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“</a:t>
            </a:r>
            <a:r>
              <a:rPr kumimoji="1" lang="ko-KR" altLang="en-US" dirty="0" err="1"/>
              <a:t>나땐</a:t>
            </a:r>
            <a:r>
              <a:rPr kumimoji="1" lang="ko-KR" altLang="en-US" dirty="0"/>
              <a:t> 말이야</a:t>
            </a:r>
            <a:r>
              <a:rPr kumimoji="1" lang="en-US" altLang="ko-KR" dirty="0"/>
              <a:t>~”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21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실험 프로토콜과 </a:t>
            </a:r>
            <a:r>
              <a:rPr lang="ko-KR" altLang="en-US" sz="3600" b="1" dirty="0" err="1">
                <a:latin typeface="Arial"/>
                <a:cs typeface="Arial"/>
              </a:rPr>
              <a:t>스크립팅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235" y="161180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실험실에서의 실험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525" y="2095531"/>
            <a:ext cx="2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세포</a:t>
            </a:r>
            <a:r>
              <a:rPr lang="en-US" altLang="ko-KR" dirty="0">
                <a:latin typeface="Arial"/>
                <a:cs typeface="Arial"/>
              </a:rPr>
              <a:t>&amp;</a:t>
            </a:r>
            <a:r>
              <a:rPr lang="ko-KR" altLang="en-US" dirty="0">
                <a:latin typeface="Arial"/>
                <a:cs typeface="Arial"/>
              </a:rPr>
              <a:t>동식물을 채취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7823" y="60991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분석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60630" y="2570977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42100" y="3525545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12897" y="4525366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19754" y="5462498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1760630" y="2420752"/>
            <a:ext cx="2234266" cy="3756912"/>
          </a:xfrm>
          <a:prstGeom prst="arc">
            <a:avLst>
              <a:gd name="adj1" fmla="val 16220500"/>
              <a:gd name="adj2" fmla="val 5374478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3334" y="2372070"/>
            <a:ext cx="124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Read data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43334" y="3457159"/>
            <a:ext cx="122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Alignment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43334" y="4489342"/>
            <a:ext cx="159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Quantification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060298" y="2741402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060298" y="3814336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060298" y="4858674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68625" y="5610720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Differentially</a:t>
            </a:r>
          </a:p>
          <a:p>
            <a:r>
              <a:rPr lang="en-US" dirty="0">
                <a:latin typeface="Arial"/>
                <a:cs typeface="Arial"/>
              </a:rPr>
              <a:t>Expressed</a:t>
            </a:r>
          </a:p>
          <a:p>
            <a:r>
              <a:rPr lang="en-US" dirty="0">
                <a:latin typeface="Arial"/>
                <a:cs typeface="Arial"/>
              </a:rPr>
              <a:t>Gene</a:t>
            </a:r>
          </a:p>
        </p:txBody>
      </p:sp>
      <p:sp>
        <p:nvSpPr>
          <p:cNvPr id="36" name="Arc 35"/>
          <p:cNvSpPr/>
          <p:nvPr/>
        </p:nvSpPr>
        <p:spPr>
          <a:xfrm>
            <a:off x="6060297" y="2680751"/>
            <a:ext cx="1845449" cy="3446694"/>
          </a:xfrm>
          <a:prstGeom prst="arc">
            <a:avLst>
              <a:gd name="adj1" fmla="val 16200000"/>
              <a:gd name="adj2" fmla="val 5374478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383846" y="1654403"/>
            <a:ext cx="1518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/>
                <a:cs typeface="Arial"/>
              </a:rPr>
              <a:t>Scripting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0975" y="3139216"/>
            <a:ext cx="2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DNA</a:t>
            </a:r>
            <a:r>
              <a:rPr lang="en-US" altLang="ko-KR" dirty="0">
                <a:latin typeface="Arial"/>
                <a:cs typeface="Arial"/>
              </a:rPr>
              <a:t>/RNA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추출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687" y="41780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PCR</a:t>
            </a:r>
            <a:r>
              <a:rPr lang="ko-KR" altLang="en-US" dirty="0">
                <a:latin typeface="Arial"/>
                <a:cs typeface="Arial"/>
              </a:rPr>
              <a:t> 증폭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241" y="5093166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DNA </a:t>
            </a:r>
            <a:r>
              <a:rPr lang="ko-KR" altLang="en-US" dirty="0">
                <a:latin typeface="Arial"/>
                <a:cs typeface="Arial"/>
              </a:rPr>
              <a:t>시퀀스 획득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0A078F-BCF3-7645-B3B2-37A5BB4EA4B9}"/>
              </a:ext>
            </a:extLst>
          </p:cNvPr>
          <p:cNvSpPr txBox="1"/>
          <p:nvPr/>
        </p:nvSpPr>
        <p:spPr>
          <a:xfrm>
            <a:off x="2774378" y="38226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실패하면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 err="1">
                <a:latin typeface="Arial"/>
                <a:cs typeface="Arial"/>
              </a:rPr>
              <a:t>될때까지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5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 animBg="1"/>
      <p:bldP spid="29" grpId="0"/>
      <p:bldP spid="30" grpId="0"/>
      <p:bldP spid="31" grpId="0"/>
      <p:bldP spid="35" grpId="0"/>
      <p:bldP spid="36" grpId="0" animBg="1"/>
      <p:bldP spid="37" grpId="0"/>
      <p:bldP spid="21" grpId="0"/>
      <p:bldP spid="2" grpId="0"/>
      <p:bldP spid="3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키트</a:t>
            </a:r>
            <a:r>
              <a:rPr lang="en-US" sz="3600" b="1" dirty="0">
                <a:latin typeface="Arial"/>
                <a:cs typeface="Arial"/>
              </a:rPr>
              <a:t> vs </a:t>
            </a:r>
            <a:r>
              <a:rPr lang="ko-KR" altLang="en-US" sz="3600" b="1" dirty="0">
                <a:latin typeface="Arial"/>
                <a:cs typeface="Arial"/>
              </a:rPr>
              <a:t>이미 만들어진 </a:t>
            </a:r>
            <a:r>
              <a:rPr lang="ko-KR" altLang="en-US" sz="3600" b="1" dirty="0" err="1">
                <a:latin typeface="Arial"/>
                <a:cs typeface="Arial"/>
              </a:rPr>
              <a:t>생물정보학</a:t>
            </a:r>
            <a:r>
              <a:rPr lang="ko-KR" altLang="en-US" sz="3600" b="1" dirty="0">
                <a:latin typeface="Arial"/>
                <a:cs typeface="Arial"/>
              </a:rPr>
              <a:t> 소프트웨어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실험실에서 사용하는 키트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6" name="Picture 5" descr="Screen Shot 2015-09-01 at 11.43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"/>
          <a:stretch/>
        </p:blipFill>
        <p:spPr>
          <a:xfrm>
            <a:off x="222250" y="2040467"/>
            <a:ext cx="4550833" cy="2813050"/>
          </a:xfrm>
          <a:prstGeom prst="rect">
            <a:avLst/>
          </a:prstGeom>
        </p:spPr>
      </p:pic>
      <p:pic>
        <p:nvPicPr>
          <p:cNvPr id="7" name="Picture 6" descr="Screen Shot 2015-09-01 at 11.4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33" y="1786970"/>
            <a:ext cx="1790618" cy="33379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17" y="5556251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반복적이고 과정이 잘 확립된 실험은 키트를 사용하면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실험의 원리를 정확히 몰라도 결과가 나온다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530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키트</a:t>
            </a:r>
            <a:r>
              <a:rPr lang="en-US" sz="3600" b="1" dirty="0">
                <a:latin typeface="Arial"/>
                <a:cs typeface="Arial"/>
              </a:rPr>
              <a:t> vs </a:t>
            </a:r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이미 만들어진 </a:t>
            </a:r>
            <a:r>
              <a:rPr lang="ko-KR" altLang="en-US" sz="3600" b="1" dirty="0" err="1">
                <a:solidFill>
                  <a:srgbClr val="0000FF"/>
                </a:solidFill>
                <a:latin typeface="Arial"/>
                <a:cs typeface="Arial"/>
              </a:rPr>
              <a:t>생명정보학</a:t>
            </a:r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 소프트웨어 </a:t>
            </a:r>
            <a:r>
              <a:rPr lang="en-US" sz="36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Arial"/>
                <a:cs typeface="Arial"/>
              </a:rPr>
              <a:t>생명정보학</a:t>
            </a:r>
            <a:r>
              <a:rPr lang="ko-KR" altLang="en-US" b="1" dirty="0">
                <a:latin typeface="Arial"/>
                <a:cs typeface="Arial"/>
              </a:rPr>
              <a:t> 분석을 위한 웹 서버 및 </a:t>
            </a:r>
            <a:r>
              <a:rPr lang="ko-KR" altLang="en-US" b="1" dirty="0" err="1">
                <a:latin typeface="Arial"/>
                <a:cs typeface="Arial"/>
              </a:rPr>
              <a:t>설치형</a:t>
            </a:r>
            <a:r>
              <a:rPr lang="ko-KR" altLang="en-US" b="1" dirty="0">
                <a:latin typeface="Arial"/>
                <a:cs typeface="Arial"/>
              </a:rPr>
              <a:t> 소프트웨어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9-01 at 11.48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7" y="1786970"/>
            <a:ext cx="3894667" cy="3401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E12D6-4045-694E-9B45-805431CC746D}"/>
              </a:ext>
            </a:extLst>
          </p:cNvPr>
          <p:cNvSpPr txBox="1"/>
          <p:nvPr/>
        </p:nvSpPr>
        <p:spPr>
          <a:xfrm>
            <a:off x="687917" y="5556251"/>
            <a:ext cx="985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반복적이고 과정이 잘 확립된  </a:t>
            </a:r>
            <a:r>
              <a:rPr lang="ko-KR" altLang="en-US" dirty="0" err="1">
                <a:latin typeface="Arial"/>
                <a:cs typeface="Arial"/>
              </a:rPr>
              <a:t>생명정보한</a:t>
            </a:r>
            <a:r>
              <a:rPr lang="ko-KR" altLang="en-US" dirty="0">
                <a:latin typeface="Arial"/>
                <a:cs typeface="Arial"/>
              </a:rPr>
              <a:t> 분석은 이러한 소프트웨어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웹 서버를 사용하면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분석의 원리를 정확히 몰라도 원하는 결과를 얻는데 큰 상관이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279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키트의 한계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162" y="2201333"/>
            <a:ext cx="97898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당신이 할 모든 실험에 대해서 키트가 존재하는 것은 아니다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새롭게 프로토콜을 만들어야 하는 상황이라면 실험에 사용할 이미 만들어진 키트 따위는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연구를 </a:t>
            </a:r>
            <a:r>
              <a:rPr lang="ko-KR" altLang="en-US" dirty="0" err="1">
                <a:latin typeface="Arial"/>
                <a:cs typeface="Arial"/>
              </a:rPr>
              <a:t>하다보면</a:t>
            </a:r>
            <a:r>
              <a:rPr lang="ko-KR" altLang="en-US" dirty="0">
                <a:latin typeface="Arial"/>
                <a:cs typeface="Arial"/>
              </a:rPr>
              <a:t> 각각의 실험 조건을 확립하고 최적화해야 할 필요가 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233" y="5175250"/>
            <a:ext cx="9161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..</a:t>
            </a:r>
            <a:r>
              <a:rPr lang="ko-KR" altLang="en-US" dirty="0">
                <a:latin typeface="Arial"/>
                <a:cs typeface="Arial"/>
              </a:rPr>
              <a:t>위의 언급은 </a:t>
            </a:r>
            <a:r>
              <a:rPr lang="ko-KR" altLang="en-US" dirty="0" err="1">
                <a:latin typeface="Arial"/>
                <a:cs typeface="Arial"/>
              </a:rPr>
              <a:t>생명정보학</a:t>
            </a:r>
            <a:r>
              <a:rPr lang="ko-KR" altLang="en-US" dirty="0">
                <a:latin typeface="Arial"/>
                <a:cs typeface="Arial"/>
              </a:rPr>
              <a:t> 분석에서도 </a:t>
            </a:r>
            <a:r>
              <a:rPr lang="ko-KR" altLang="en-US" dirty="0" err="1">
                <a:latin typeface="Arial"/>
                <a:cs typeface="Arial"/>
              </a:rPr>
              <a:t>동일히</a:t>
            </a:r>
            <a:r>
              <a:rPr lang="ko-KR" altLang="en-US" dirty="0">
                <a:latin typeface="Arial"/>
                <a:cs typeface="Arial"/>
              </a:rPr>
              <a:t> 적용된다</a:t>
            </a:r>
            <a:r>
              <a:rPr lang="en-US" altLang="ko-KR" dirty="0">
                <a:latin typeface="Arial"/>
                <a:cs typeface="Arial"/>
              </a:rPr>
              <a:t>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이미 만들어진 웹 서버나 소프트웨어만으로는 분석이 불가능할 경우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어떻게 할 것인가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39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 강의의 목표는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6 10.50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51" y="990124"/>
            <a:ext cx="1753498" cy="2368841"/>
          </a:xfrm>
          <a:prstGeom prst="rect">
            <a:avLst/>
          </a:prstGeom>
        </p:spPr>
      </p:pic>
      <p:pic>
        <p:nvPicPr>
          <p:cNvPr id="6" name="Picture 5" descr="Screenshot 2015-08-26 10.5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124"/>
            <a:ext cx="3413530" cy="2432705"/>
          </a:xfrm>
          <a:prstGeom prst="rect">
            <a:avLst/>
          </a:prstGeom>
        </p:spPr>
      </p:pic>
      <p:pic>
        <p:nvPicPr>
          <p:cNvPr id="7" name="Picture 6" descr="Screenshot 2015-08-26 10.51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17" y="990124"/>
            <a:ext cx="2831762" cy="24327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802" y="3652098"/>
            <a:ext cx="8664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Arial"/>
                <a:cs typeface="Arial"/>
              </a:rPr>
              <a:t>여러분들을 이런 사람으로 만드는 것이 아니다</a:t>
            </a:r>
            <a:r>
              <a:rPr lang="en-US" altLang="ko-KR" sz="32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23885" y="630271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/>
              <a:t>여기는 </a:t>
            </a:r>
            <a:r>
              <a:rPr lang="ko-KR" altLang="en-US" strike="sngStrike" dirty="0" err="1"/>
              <a:t>생물학과입니다</a:t>
            </a:r>
            <a:r>
              <a:rPr lang="en-US" altLang="ko-KR" strike="sngStrike" dirty="0"/>
              <a:t>.</a:t>
            </a:r>
            <a:r>
              <a:rPr lang="ko-KR" altLang="en-US" strike="sngStrike" dirty="0"/>
              <a:t> 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01709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 강의의 목표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51" y="1584138"/>
            <a:ext cx="870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이미 존재하는 </a:t>
            </a:r>
            <a:r>
              <a:rPr lang="ko-KR" altLang="en-US" dirty="0" err="1">
                <a:latin typeface="Arial"/>
                <a:cs typeface="Arial"/>
              </a:rPr>
              <a:t>생물정보학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시약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 을 이용하여 자기 자신만의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분석 키트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만드는 것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위해서 필요한 지식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2649" y="3029523"/>
            <a:ext cx="64684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유닉스 </a:t>
            </a:r>
            <a:r>
              <a:rPr lang="en-US" altLang="ko-KR" b="1" dirty="0">
                <a:latin typeface="Arial"/>
                <a:cs typeface="Arial"/>
              </a:rPr>
              <a:t>(</a:t>
            </a:r>
            <a:r>
              <a:rPr lang="ko-KR" altLang="en-US" b="1" dirty="0">
                <a:latin typeface="Arial"/>
                <a:cs typeface="Arial"/>
              </a:rPr>
              <a:t>유사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운영체제의 사용법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컴퓨터를 </a:t>
            </a:r>
            <a:r>
              <a:rPr lang="ko-KR" altLang="en-US" b="1" dirty="0" err="1">
                <a:latin typeface="Arial"/>
                <a:cs typeface="Arial"/>
              </a:rPr>
              <a:t>명령행을</a:t>
            </a:r>
            <a:r>
              <a:rPr lang="ko-KR" altLang="en-US" b="1" dirty="0">
                <a:latin typeface="Arial"/>
                <a:cs typeface="Arial"/>
              </a:rPr>
              <a:t> 이용하여 다루는 방법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약간의 데이터 분석 및 시각화를 위한 프로그래밍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그리고 여러 </a:t>
            </a:r>
            <a:r>
              <a:rPr lang="ko-KR" altLang="en-US" b="1" dirty="0" err="1">
                <a:latin typeface="Arial"/>
                <a:cs typeface="Arial"/>
              </a:rPr>
              <a:t>생물정보학</a:t>
            </a:r>
            <a:r>
              <a:rPr lang="ko-KR" altLang="en-US" b="1" dirty="0">
                <a:latin typeface="Arial"/>
                <a:cs typeface="Arial"/>
              </a:rPr>
              <a:t> 소프트웨어의 작동 원리 및 기초 이론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222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왜 유닉스</a:t>
            </a:r>
            <a:r>
              <a:rPr lang="en-US" altLang="ko-KR" sz="3600" b="1" dirty="0">
                <a:latin typeface="Arial"/>
                <a:cs typeface="Arial"/>
              </a:rPr>
              <a:t>?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4194" y="1938973"/>
            <a:ext cx="79271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많은 과학용 소프트웨어는 유닉스 기반 운영체제에서 개발된다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dirty="0"/>
          </a:p>
          <a:p>
            <a:r>
              <a:rPr lang="ko-KR" altLang="en-US" dirty="0"/>
              <a:t>유닉스 기반 운영체제의 종류</a:t>
            </a:r>
            <a:endParaRPr lang="en-US" altLang="ko-KR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리눅스 </a:t>
            </a:r>
            <a:r>
              <a:rPr lang="en-US" altLang="ko-KR" dirty="0"/>
              <a:t>(</a:t>
            </a:r>
            <a:r>
              <a:rPr lang="ko-KR" altLang="en-US" dirty="0"/>
              <a:t>우분투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레드헷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CentOS…)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맥 오에스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ko-KR" altLang="en-US" dirty="0"/>
              <a:t>그러나 윈도우 </a:t>
            </a:r>
            <a:r>
              <a:rPr lang="en-US" altLang="ko-KR" dirty="0"/>
              <a:t>X</a:t>
            </a:r>
          </a:p>
          <a:p>
            <a:endParaRPr lang="en-US" dirty="0"/>
          </a:p>
          <a:p>
            <a:r>
              <a:rPr lang="ko-KR" altLang="en-US" dirty="0"/>
              <a:t>많은 </a:t>
            </a:r>
            <a:r>
              <a:rPr lang="ko-KR" altLang="en-US" dirty="0" err="1"/>
              <a:t>생물정보학</a:t>
            </a:r>
            <a:r>
              <a:rPr lang="en-US" altLang="ko-KR" dirty="0"/>
              <a:t>/</a:t>
            </a:r>
            <a:r>
              <a:rPr lang="ko-KR" altLang="en-US" dirty="0"/>
              <a:t>과학 관련 소프트웨어는 유닉스 기반으로 제작됨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유닉스 기반 운영체제에서 커맨드 라인 기반으로 사용하는 게 더 편하기 때문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…..</a:t>
            </a:r>
            <a:r>
              <a:rPr lang="ko-KR" altLang="en-US" dirty="0"/>
              <a:t>윈도우에서 안 되는 것은 아니다</a:t>
            </a:r>
            <a:r>
              <a:rPr lang="en-US" altLang="ko-KR" dirty="0"/>
              <a:t>.</a:t>
            </a:r>
            <a:r>
              <a:rPr lang="ko-KR" altLang="en-US" dirty="0"/>
              <a:t> 불편해서 그렇지</a:t>
            </a:r>
            <a:r>
              <a:rPr lang="en-US" altLang="ko-KR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999176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그러나 우리는 모두 윈도우를 </a:t>
            </a:r>
            <a:r>
              <a:rPr lang="ko-KR" altLang="en-US" sz="3600" b="1" dirty="0" err="1">
                <a:latin typeface="Arial"/>
                <a:cs typeface="Arial"/>
              </a:rPr>
              <a:t>쓰잖아</a:t>
            </a:r>
            <a:br>
              <a:rPr lang="en-US" altLang="ko-KR" sz="3600" b="1" dirty="0">
                <a:latin typeface="Arial"/>
                <a:cs typeface="Arial"/>
              </a:rPr>
            </a:br>
            <a:r>
              <a:rPr lang="ko-KR" altLang="en-US" sz="2800" b="1" strike="sngStrike" dirty="0">
                <a:latin typeface="Arial"/>
                <a:cs typeface="Arial"/>
              </a:rPr>
              <a:t>우린 아마 </a:t>
            </a:r>
            <a:r>
              <a:rPr lang="ko-KR" altLang="en-US" sz="2800" b="1" strike="sngStrike" dirty="0" err="1">
                <a:latin typeface="Arial"/>
                <a:cs typeface="Arial"/>
              </a:rPr>
              <a:t>안될거야</a:t>
            </a:r>
            <a:endParaRPr lang="en-US" sz="3600" b="1" strike="sngStrike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772366"/>
            <a:ext cx="7507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네 가지 대안</a:t>
            </a:r>
            <a:endParaRPr lang="en-US" b="1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/>
                <a:cs typeface="Arial"/>
              </a:rPr>
              <a:t>유닉스를 컴퓨터에 설치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latin typeface="Arial"/>
                <a:cs typeface="Arial"/>
              </a:rPr>
              <a:t>유닉스를 컴퓨터 내에서 사용가능하도록 하는 가상 환경을 이용한다</a:t>
            </a:r>
            <a:r>
              <a:rPr lang="en-US" altLang="ko-KR" dirty="0">
                <a:latin typeface="Arial"/>
                <a:cs typeface="Arial"/>
              </a:rPr>
              <a:t>.</a:t>
            </a:r>
          </a:p>
          <a:p>
            <a:pPr marL="342900" indent="-342900">
              <a:buAutoNum type="arabicPeriod" startAt="2"/>
            </a:pPr>
            <a:r>
              <a:rPr lang="ko-KR" altLang="en-US" dirty="0">
                <a:latin typeface="Arial"/>
                <a:cs typeface="Arial"/>
              </a:rPr>
              <a:t>윈도우 </a:t>
            </a:r>
            <a:r>
              <a:rPr lang="en-US" altLang="ko-KR" dirty="0">
                <a:latin typeface="Arial"/>
                <a:cs typeface="Arial"/>
              </a:rPr>
              <a:t>for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bash </a:t>
            </a:r>
            <a:r>
              <a:rPr lang="ko-KR" altLang="en-US" dirty="0">
                <a:latin typeface="Arial"/>
                <a:cs typeface="Arial"/>
              </a:rPr>
              <a:t>의 이용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5500" y="5831417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www.virtualbox.org</a:t>
            </a:r>
            <a:r>
              <a:rPr lang="en-US" dirty="0"/>
              <a:t>/</a:t>
            </a:r>
          </a:p>
        </p:txBody>
      </p:sp>
      <p:pic>
        <p:nvPicPr>
          <p:cNvPr id="6" name="Picture 5" descr="Screen Shot 2015-09-01 at 11.59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526693"/>
            <a:ext cx="3080787" cy="2136276"/>
          </a:xfrm>
          <a:prstGeom prst="rect">
            <a:avLst/>
          </a:prstGeom>
        </p:spPr>
      </p:pic>
      <p:pic>
        <p:nvPicPr>
          <p:cNvPr id="7" name="Picture 6" descr="Screen Shot 2015-09-01 at 12.0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18" y="3430516"/>
            <a:ext cx="3602566" cy="29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1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04388"/>
            <a:ext cx="881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4. Install Cygwin (</a:t>
            </a:r>
            <a:r>
              <a:rPr lang="en-US" b="1" dirty="0">
                <a:latin typeface="Arial"/>
                <a:cs typeface="Arial"/>
                <a:hlinkClick r:id="rId2"/>
              </a:rPr>
              <a:t>https://www.cygwin.com/</a:t>
            </a:r>
            <a:r>
              <a:rPr lang="en-US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혹은 </a:t>
            </a:r>
            <a:r>
              <a:rPr lang="en-US" altLang="ko-KR" b="1" dirty="0">
                <a:latin typeface="Arial"/>
                <a:cs typeface="Arial"/>
              </a:rPr>
              <a:t>Git for bash command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사용</a:t>
            </a:r>
            <a:r>
              <a:rPr lang="en-US" b="1" dirty="0">
                <a:latin typeface="Arial"/>
                <a:cs typeface="Arial"/>
              </a:rPr>
              <a:t> </a:t>
            </a:r>
          </a:p>
        </p:txBody>
      </p:sp>
      <p:pic>
        <p:nvPicPr>
          <p:cNvPr id="5" name="Picture 4" descr="Screen Shot 2015-09-01 at 12.0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33" y="1358386"/>
            <a:ext cx="5588000" cy="3559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2916" y="5102251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윈도우를 유닉스 유사 </a:t>
            </a:r>
            <a:r>
              <a:rPr lang="ko-KR" altLang="en-US" dirty="0" err="1">
                <a:latin typeface="Arial"/>
                <a:cs typeface="Arial"/>
              </a:rPr>
              <a:t>커멘드라인에서</a:t>
            </a:r>
            <a:r>
              <a:rPr lang="ko-KR" altLang="en-US" dirty="0">
                <a:latin typeface="Arial"/>
                <a:cs typeface="Arial"/>
              </a:rPr>
              <a:t> 사용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D6D1C-1625-B04C-A303-36DB9822025A}"/>
              </a:ext>
            </a:extLst>
          </p:cNvPr>
          <p:cNvSpPr txBox="1"/>
          <p:nvPr/>
        </p:nvSpPr>
        <p:spPr>
          <a:xfrm>
            <a:off x="0" y="586894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5. </a:t>
            </a:r>
            <a:r>
              <a:rPr lang="ko-KR" altLang="en-US" b="1" dirty="0">
                <a:latin typeface="Arial"/>
                <a:cs typeface="Arial"/>
              </a:rPr>
              <a:t>접속 가능한 유닉스 서버를 이용한다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76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맥을 쓰면 제일 간단하다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1114406"/>
            <a:ext cx="5334000" cy="4037082"/>
            <a:chOff x="677333" y="1305983"/>
            <a:chExt cx="5334000" cy="4037082"/>
          </a:xfrm>
        </p:grpSpPr>
        <p:pic>
          <p:nvPicPr>
            <p:cNvPr id="5" name="Picture 4" descr="Screen Shot 2015-09-01 at 12.05.0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33" y="1305983"/>
              <a:ext cx="5334000" cy="36677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16000" y="4973733"/>
              <a:ext cx="3272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Application – Utility – Terminal </a:t>
              </a:r>
            </a:p>
          </p:txBody>
        </p:sp>
      </p:grpSp>
      <p:pic>
        <p:nvPicPr>
          <p:cNvPr id="9" name="Picture 8" descr="Screen Shot 2015-09-01 at 12.06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63" y="1114406"/>
            <a:ext cx="4786137" cy="29698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4740" y="5902751"/>
            <a:ext cx="792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고 스티브 </a:t>
            </a:r>
            <a:r>
              <a:rPr lang="ko-KR" altLang="en-US" sz="2400" b="1" dirty="0" err="1">
                <a:latin typeface="Arial"/>
                <a:cs typeface="Arial"/>
              </a:rPr>
              <a:t>잡스옹에게</a:t>
            </a:r>
            <a:r>
              <a:rPr lang="ko-KR" altLang="en-US" sz="2400" b="1" dirty="0">
                <a:latin typeface="Arial"/>
                <a:cs typeface="Arial"/>
              </a:rPr>
              <a:t> 뭘 받고서 이러는 것은 아니다 </a:t>
            </a:r>
            <a:r>
              <a:rPr lang="en-US" altLang="ko-KR" sz="2400" b="1" dirty="0">
                <a:latin typeface="Arial"/>
                <a:cs typeface="Arial"/>
              </a:rPr>
              <a:t>(…)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23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6BB5BD-423F-6B4C-B7CF-4B1FBE0F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 외에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AE946-9484-CE4E-987D-6E4F157F8A88}"/>
              </a:ext>
            </a:extLst>
          </p:cNvPr>
          <p:cNvSpPr txBox="1"/>
          <p:nvPr/>
        </p:nvSpPr>
        <p:spPr>
          <a:xfrm>
            <a:off x="811530" y="1232972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프로그래밍</a:t>
            </a:r>
            <a:r>
              <a:rPr kumimoji="1" lang="ko-KR" altLang="en-US" dirty="0"/>
              <a:t> 및 과학기술 라이브러리를 사용할 환경이 필요한데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F33E1-833A-6A4D-9207-93ACA4B9494E}"/>
              </a:ext>
            </a:extLst>
          </p:cNvPr>
          <p:cNvSpPr txBox="1"/>
          <p:nvPr/>
        </p:nvSpPr>
        <p:spPr>
          <a:xfrm>
            <a:off x="935959" y="3289736"/>
            <a:ext cx="589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/distribution/#download-section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57735-C35F-784A-A0A6-DDFDB18400D2}"/>
              </a:ext>
            </a:extLst>
          </p:cNvPr>
          <p:cNvSpPr txBox="1"/>
          <p:nvPr/>
        </p:nvSpPr>
        <p:spPr>
          <a:xfrm>
            <a:off x="811530" y="2446020"/>
            <a:ext cx="506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en-US" altLang="ko-KR" dirty="0"/>
              <a:t>Anaconda” </a:t>
            </a:r>
            <a:r>
              <a:rPr kumimoji="1" lang="ko-KR" altLang="en-US" dirty="0"/>
              <a:t>에서 제공하는 </a:t>
            </a:r>
            <a:r>
              <a:rPr kumimoji="1" lang="ko-KR" altLang="en-US" dirty="0" err="1"/>
              <a:t>파이썬</a:t>
            </a:r>
            <a:r>
              <a:rPr kumimoji="1" lang="en-US" altLang="ko-KR" dirty="0"/>
              <a:t>/R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4B34621-A8B8-6941-80E6-751E16D9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1786970"/>
            <a:ext cx="9144000" cy="4407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F436C-3B21-A748-B9DD-3C08BF8F4DD0}"/>
              </a:ext>
            </a:extLst>
          </p:cNvPr>
          <p:cNvSpPr txBox="1"/>
          <p:nvPr/>
        </p:nvSpPr>
        <p:spPr>
          <a:xfrm>
            <a:off x="2099207" y="6022811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/>
              <a:t>자신의</a:t>
            </a:r>
            <a:r>
              <a:rPr kumimoji="1" lang="ko-KR" altLang="en-US" b="1" dirty="0"/>
              <a:t> 컴퓨터 환경에 맞는 </a:t>
            </a:r>
            <a:r>
              <a:rPr kumimoji="1" lang="ko-KR" altLang="en-US" b="1" dirty="0" err="1"/>
              <a:t>파이썬을</a:t>
            </a:r>
            <a:r>
              <a:rPr kumimoji="1" lang="ko-KR" altLang="en-US" b="1" dirty="0"/>
              <a:t> 설치한다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algn="ctr"/>
            <a:r>
              <a:rPr kumimoji="1" lang="ko-KR" altLang="en-US" b="1" dirty="0"/>
              <a:t>버전 </a:t>
            </a:r>
            <a:r>
              <a:rPr kumimoji="1" lang="en-US" altLang="ko-KR" b="1" dirty="0"/>
              <a:t>3.7</a:t>
            </a:r>
            <a:r>
              <a:rPr kumimoji="1" lang="ko-KR" altLang="en-US" b="1" dirty="0"/>
              <a:t> 을 선택</a:t>
            </a:r>
            <a:r>
              <a:rPr kumimoji="1" lang="en-US" altLang="ko-KR" b="1" dirty="0"/>
              <a:t>!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95C65-5F6C-BB42-8387-52AD51D7B4D4}"/>
              </a:ext>
            </a:extLst>
          </p:cNvPr>
          <p:cNvSpPr txBox="1"/>
          <p:nvPr/>
        </p:nvSpPr>
        <p:spPr>
          <a:xfrm>
            <a:off x="2312894" y="1519746"/>
            <a:ext cx="409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/distribution/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5092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44755A-0B0F-FD48-BCED-D1CC0BAD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약간의 프로그래밍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CFFD6-CF76-D64E-A0EC-1A2A3B05B037}"/>
              </a:ext>
            </a:extLst>
          </p:cNvPr>
          <p:cNvSpPr txBox="1"/>
          <p:nvPr/>
        </p:nvSpPr>
        <p:spPr>
          <a:xfrm>
            <a:off x="-1965" y="1612006"/>
            <a:ext cx="9083192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여기서 말하는 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‘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프로그래밍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은 본격적인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소프트웨어를 만들 수준의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프로그래밍이 아니다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그런 것은 전문적인 개발자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생명정보 엔지니어의 일임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대부분의 이 강좌 수강생은 </a:t>
            </a:r>
            <a:r>
              <a:rPr lang="ko-KR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생물학자</a:t>
            </a:r>
            <a:endParaRPr lang="en-US" altLang="ko-KR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그러나 약간의 프로그래밍이 가능하면 할 수 있는 것들의 범위가 넓어진다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원하는 데이터를 보다 효율적으로 추출하고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데이터를 효율적으로 검사하고 대량의 데이터를 추출 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생명정보 소프트웨어를 보다 효율적으로 수행가능하고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여러 종류의 데이터를 융합하여 좀 더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차원높은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데이터 분석이 가능해진다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데이터를 시각화하여 보다 자신의 데이터를 잘 표현 가능하다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논문에 멋진 그림을 넣는 것은 덤</a:t>
            </a:r>
            <a:r>
              <a:rPr lang="en-US" altLang="ko-KR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….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등등 기존에는 못 하던 일이 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1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E7295-96A3-5846-8070-783DFC23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데이터</a:t>
            </a:r>
            <a:r>
              <a:rPr kumimoji="1" lang="ko-KR" altLang="en-US" sz="2000" dirty="0"/>
              <a:t> 분석을 위한 생물학자라면 최대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가지 </a:t>
            </a:r>
            <a:r>
              <a:rPr kumimoji="1" lang="ko-KR" altLang="en-US" sz="2000" dirty="0" err="1"/>
              <a:t>언어면</a:t>
            </a:r>
            <a:r>
              <a:rPr kumimoji="1" lang="ko-KR" altLang="en-US" sz="2000" dirty="0"/>
              <a:t> 충분하다</a:t>
            </a:r>
            <a:endParaRPr kumimoji="1" lang="ko-Kore-KR" alt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C8F950-E006-4B43-94D5-575841FE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어떤 프로그래밍 언어를 알아야 하나</a:t>
            </a:r>
            <a:r>
              <a:rPr lang="en-US" altLang="ko-KR" sz="3600" b="1" dirty="0">
                <a:latin typeface="Arial"/>
                <a:cs typeface="Arial"/>
              </a:rPr>
              <a:t>?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0D20D2-3AC1-5743-B3AA-F25D95D30914}"/>
              </a:ext>
            </a:extLst>
          </p:cNvPr>
          <p:cNvSpPr txBox="1">
            <a:spLocks/>
          </p:cNvSpPr>
          <p:nvPr/>
        </p:nvSpPr>
        <p:spPr>
          <a:xfrm>
            <a:off x="-1803400" y="27201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87ACDC-697E-5949-871F-84E03313C591}"/>
              </a:ext>
            </a:extLst>
          </p:cNvPr>
          <p:cNvSpPr txBox="1">
            <a:spLocks/>
          </p:cNvSpPr>
          <p:nvPr/>
        </p:nvSpPr>
        <p:spPr>
          <a:xfrm>
            <a:off x="2400300" y="27201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C27DB-2DE7-C141-AF2E-AB2121DDA81E}"/>
              </a:ext>
            </a:extLst>
          </p:cNvPr>
          <p:cNvSpPr txBox="1"/>
          <p:nvPr/>
        </p:nvSpPr>
        <p:spPr>
          <a:xfrm>
            <a:off x="800100" y="41529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 </a:t>
            </a:r>
            <a:r>
              <a:rPr kumimoji="1" lang="ko-KR" altLang="en-US" dirty="0"/>
              <a:t>범용 프로그래밍 언어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42511-E39A-0A4C-AC92-EAF6E1A8FA68}"/>
              </a:ext>
            </a:extLst>
          </p:cNvPr>
          <p:cNvSpPr txBox="1"/>
          <p:nvPr/>
        </p:nvSpPr>
        <p:spPr>
          <a:xfrm>
            <a:off x="800100" y="4704794"/>
            <a:ext cx="3894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데이터 분석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머신러닝의</a:t>
            </a:r>
            <a:r>
              <a:rPr kumimoji="1" lang="ko-KR" altLang="en-US" dirty="0"/>
              <a:t> 표준 언어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-</a:t>
            </a:r>
            <a:r>
              <a:rPr kumimoji="1" lang="ko-Kore-KR" altLang="en-US" dirty="0"/>
              <a:t> 본</a:t>
            </a:r>
            <a:r>
              <a:rPr kumimoji="1" lang="ko-KR" altLang="en-US" dirty="0"/>
              <a:t> 강의에서는 주로 이를 공부한다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A8D8E-059E-654B-85FE-DB4FC5154885}"/>
              </a:ext>
            </a:extLst>
          </p:cNvPr>
          <p:cNvSpPr txBox="1"/>
          <p:nvPr/>
        </p:nvSpPr>
        <p:spPr>
          <a:xfrm>
            <a:off x="5397500" y="4000777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통계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데이터 분석 전용의 언어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0D9D5-BD40-BA4D-85CE-D69FD6142516}"/>
              </a:ext>
            </a:extLst>
          </p:cNvPr>
          <p:cNvSpPr txBox="1"/>
          <p:nvPr/>
        </p:nvSpPr>
        <p:spPr>
          <a:xfrm>
            <a:off x="5397500" y="4507705"/>
            <a:ext cx="3637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많은 생명정보 관련 소프트웨어들이</a:t>
            </a:r>
            <a:endParaRPr kumimoji="1" lang="en-US" altLang="ko-KR" dirty="0"/>
          </a:p>
          <a:p>
            <a:r>
              <a:rPr kumimoji="1" lang="en-US" altLang="ko-KR" dirty="0"/>
              <a:t>R</a:t>
            </a:r>
            <a:r>
              <a:rPr kumimoji="1" lang="ko-KR" altLang="en-US" dirty="0"/>
              <a:t>로 작성되어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본 강의에서는 </a:t>
            </a:r>
            <a:r>
              <a:rPr kumimoji="1" lang="en-US" altLang="ko-KR" dirty="0"/>
              <a:t>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자세히 다루지는 않으나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로 된 스크립트를 돌리는 정도를 다룬다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185769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과제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50" y="1883395"/>
            <a:ext cx="5038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다음 시간에는</a:t>
            </a:r>
            <a:endParaRPr lang="en-US" altLang="ko-KR" dirty="0">
              <a:latin typeface="Arial"/>
              <a:cs typeface="Arial"/>
            </a:endParaRPr>
          </a:p>
          <a:p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Bring Mac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Linux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Linux via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linux</a:t>
            </a:r>
            <a:r>
              <a:rPr lang="en-US" altLang="ko-KR" dirty="0">
                <a:latin typeface="Arial"/>
                <a:cs typeface="Arial"/>
              </a:rPr>
              <a:t> subsystem for windows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리눅스 서버 이용 </a:t>
            </a:r>
            <a:r>
              <a:rPr lang="en-US" altLang="ko-KR" dirty="0">
                <a:latin typeface="Arial"/>
                <a:cs typeface="Arial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Git for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A6D87-72E0-4441-8216-B8996111B668}"/>
              </a:ext>
            </a:extLst>
          </p:cNvPr>
          <p:cNvSpPr txBox="1"/>
          <p:nvPr/>
        </p:nvSpPr>
        <p:spPr>
          <a:xfrm>
            <a:off x="523396" y="4745718"/>
            <a:ext cx="8100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등을 이용하여 유닉스 유사 환경의 </a:t>
            </a:r>
            <a:r>
              <a:rPr kumimoji="1" lang="ko-KR" altLang="en-US" b="1" dirty="0" err="1"/>
              <a:t>커맨드라인</a:t>
            </a:r>
            <a:r>
              <a:rPr kumimoji="1" lang="ko-KR" altLang="en-US" b="1" dirty="0"/>
              <a:t> 명령어를 사용할 수 있도록 하여</a:t>
            </a:r>
            <a:endParaRPr kumimoji="1" lang="en-US" altLang="ko-KR" b="1" dirty="0"/>
          </a:p>
          <a:p>
            <a:r>
              <a:rPr kumimoji="1" lang="ko-KR" altLang="en-US" b="1" dirty="0"/>
              <a:t>노트북을 지참할 것</a:t>
            </a:r>
            <a:r>
              <a:rPr kumimoji="1" lang="en-US" altLang="ko-KR" b="1" dirty="0"/>
              <a:t>!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252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FE1C55-451B-CA46-86FC-CA6FF950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커뮤니케이션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014AE-2F08-C349-BDBE-B2F5F9CB9B8C}"/>
              </a:ext>
            </a:extLst>
          </p:cNvPr>
          <p:cNvSpPr txBox="1"/>
          <p:nvPr/>
        </p:nvSpPr>
        <p:spPr>
          <a:xfrm>
            <a:off x="376518" y="1312433"/>
            <a:ext cx="602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We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will use ‘Slack’ for the communications and Q&amp;A answers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CD4D8D2-2FE9-8E4D-9FE7-61313537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737674"/>
            <a:ext cx="6362700" cy="4697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F18C5-FC98-1C49-944B-B5BE13586FCE}"/>
              </a:ext>
            </a:extLst>
          </p:cNvPr>
          <p:cNvSpPr txBox="1"/>
          <p:nvPr/>
        </p:nvSpPr>
        <p:spPr>
          <a:xfrm>
            <a:off x="3886200" y="2171700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slack.com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6C546-3583-EB47-B5CB-8C6EAC9EC461}"/>
              </a:ext>
            </a:extLst>
          </p:cNvPr>
          <p:cNvSpPr txBox="1"/>
          <p:nvPr/>
        </p:nvSpPr>
        <p:spPr>
          <a:xfrm>
            <a:off x="3886200" y="2967335"/>
            <a:ext cx="4079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업무용 메신저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협업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자료 공유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개인적 질문 등에 좋음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B9BB-F76F-B54D-AFAB-824A6664E33A}"/>
              </a:ext>
            </a:extLst>
          </p:cNvPr>
          <p:cNvSpPr txBox="1"/>
          <p:nvPr/>
        </p:nvSpPr>
        <p:spPr>
          <a:xfrm>
            <a:off x="889000" y="6463454"/>
            <a:ext cx="807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수강생</a:t>
            </a:r>
            <a:r>
              <a:rPr kumimoji="1" lang="ko-KR" altLang="en-US" b="1" dirty="0"/>
              <a:t> 이메일로 초청할 것이니 클라이언트를 </a:t>
            </a:r>
            <a:r>
              <a:rPr kumimoji="1" lang="en-US" altLang="ko-KR" b="1" dirty="0"/>
              <a:t>PC or/and </a:t>
            </a:r>
            <a:r>
              <a:rPr kumimoji="1" lang="ko-KR" altLang="en-US" b="1" dirty="0"/>
              <a:t>모바일에 설치하세요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659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혹은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8-26 10.5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824"/>
            <a:ext cx="3151192" cy="2706988"/>
          </a:xfrm>
          <a:prstGeom prst="rect">
            <a:avLst/>
          </a:prstGeom>
        </p:spPr>
      </p:pic>
      <p:pic>
        <p:nvPicPr>
          <p:cNvPr id="8" name="Picture 7" descr="Screenshot 2015-08-26 10.54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28" y="988079"/>
            <a:ext cx="3619125" cy="282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170" y="6078026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생물학 연구에 사용되는 이런 복잡한 소프트웨어를 개발하는 능력을 쌓는 것도 아니다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8515" y="6488668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이런 것은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전문 개발자의 몫</a:t>
            </a:r>
            <a:r>
              <a:rPr lang="ko-KR" altLang="en-US" b="1" dirty="0">
                <a:latin typeface="Arial"/>
                <a:cs typeface="Arial"/>
              </a:rPr>
              <a:t>이지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생물학 연구자인 당신의 일이 아니다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4" name="Picture 3" descr="Screen Shot 2015-08-31 at 2.15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54" y="2285779"/>
            <a:ext cx="4511344" cy="34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Your ‘Cheat Key’ for Life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 descr="Screenshot 2015-09-01 12.5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143000"/>
            <a:ext cx="8051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5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/>
                <a:cs typeface="Arial"/>
              </a:rPr>
              <a:t>생물정보학은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18" y="1536700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전산학과 생물학의 융합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37618" y="1708665"/>
            <a:ext cx="15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같은 것이 아님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0" y="2286000"/>
            <a:ext cx="509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컴퓨터는 단지 매우 큰 데이터를 다루기 위한 도구일 뿐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39" y="4257723"/>
            <a:ext cx="823869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pPr algn="ctr"/>
            <a:r>
              <a:rPr lang="ko-KR" altLang="en-US" sz="2400" b="1" dirty="0">
                <a:latin typeface="Arial"/>
                <a:cs typeface="Arial"/>
              </a:rPr>
              <a:t>생물정보학은 대량의 데이터를 다루기 위한 현대생물학의 연구테크닉</a:t>
            </a:r>
            <a:endParaRPr lang="en-US" altLang="ko-KR" sz="2400" b="1" dirty="0">
              <a:latin typeface="Arial"/>
              <a:cs typeface="Arial"/>
            </a:endParaRPr>
          </a:p>
          <a:p>
            <a:pPr algn="ctr"/>
            <a:r>
              <a:rPr lang="en-US" sz="3200" b="1" dirty="0">
                <a:latin typeface="Arial"/>
                <a:cs typeface="Arial"/>
              </a:rPr>
              <a:t>Bioinformatics is the Biology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" y="2674034"/>
            <a:ext cx="8802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물론 생물정보학을 공부하기 위해서는 </a:t>
            </a:r>
            <a:r>
              <a:rPr lang="ko-KR" altLang="en-US" b="1" dirty="0">
                <a:latin typeface="Arial"/>
                <a:cs typeface="Arial"/>
              </a:rPr>
              <a:t>전산학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통계학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프로그래밍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수학등의 지식이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필요할 수 있음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endParaRPr lang="en-US" b="1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" y="3334393"/>
            <a:ext cx="856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그러나 생물정보학은 결코 </a:t>
            </a:r>
            <a:r>
              <a:rPr lang="ko-KR" altLang="en-US" b="1" dirty="0"/>
              <a:t>전산학</a:t>
            </a:r>
            <a:r>
              <a:rPr lang="en-US" altLang="ko-KR" b="1" dirty="0"/>
              <a:t>,</a:t>
            </a:r>
            <a:r>
              <a:rPr lang="ko-KR" altLang="en-US" b="1" dirty="0"/>
              <a:t> 통계학</a:t>
            </a:r>
            <a:r>
              <a:rPr lang="en-US" altLang="ko-KR" b="1" dirty="0"/>
              <a:t>,</a:t>
            </a:r>
            <a:r>
              <a:rPr lang="ko-KR" altLang="en-US" b="1" dirty="0"/>
              <a:t> 프로그래밍</a:t>
            </a:r>
            <a:r>
              <a:rPr lang="en-US" altLang="ko-KR" b="1" dirty="0"/>
              <a:t>,</a:t>
            </a:r>
            <a:r>
              <a:rPr lang="ko-KR" altLang="en-US" b="1" dirty="0"/>
              <a:t> 수학등의 세부 분과가 아님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48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6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01 13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419100"/>
            <a:ext cx="5588000" cy="382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070" y="4598769"/>
            <a:ext cx="8383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힉스입자를 발견하기 위한 실험이 수행된 유럽입자물리연구소 </a:t>
            </a:r>
            <a:r>
              <a:rPr lang="en-US" altLang="ko-KR" dirty="0"/>
              <a:t>(CERN) </a:t>
            </a:r>
            <a:r>
              <a:rPr lang="ko-KR" altLang="en-US" dirty="0"/>
              <a:t>에서도 </a:t>
            </a:r>
            <a:endParaRPr lang="en-US" altLang="ko-KR" dirty="0"/>
          </a:p>
          <a:p>
            <a:r>
              <a:rPr lang="ko-KR" altLang="en-US" dirty="0"/>
              <a:t>방대한</a:t>
            </a:r>
            <a:r>
              <a:rPr lang="ko-KR" altLang="ko-KR" dirty="0"/>
              <a:t> </a:t>
            </a:r>
            <a:r>
              <a:rPr lang="ko-KR" altLang="en-US" dirty="0"/>
              <a:t>데이터를 분석하기 위하여 복잡한 프로그래밍</a:t>
            </a:r>
            <a:r>
              <a:rPr lang="en-US" altLang="ko-KR" dirty="0"/>
              <a:t>,</a:t>
            </a:r>
            <a:r>
              <a:rPr lang="ko-KR" altLang="en-US" dirty="0"/>
              <a:t> 수학</a:t>
            </a:r>
            <a:r>
              <a:rPr lang="en-US" altLang="ko-KR" dirty="0"/>
              <a:t>,</a:t>
            </a:r>
            <a:r>
              <a:rPr lang="ko-KR" altLang="en-US" dirty="0"/>
              <a:t> 통계 등을 이용함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이런 사람들을 우리는 우리는 </a:t>
            </a:r>
            <a:r>
              <a:rPr lang="en-US" altLang="ko-KR" dirty="0"/>
              <a:t>‘</a:t>
            </a:r>
            <a:r>
              <a:rPr lang="ko-KR" altLang="en-US" dirty="0"/>
              <a:t>물리학자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(Physicist)</a:t>
            </a:r>
            <a:r>
              <a:rPr lang="ko-KR" altLang="en-US" dirty="0"/>
              <a:t> 라고 부름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•"/>
            </a:pP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b="1" dirty="0"/>
              <a:t>생물체에 얽힌 방대한 데이터를 분석하는 사람은 </a:t>
            </a:r>
            <a:r>
              <a:rPr lang="en-US" altLang="ko-KR" b="1" dirty="0"/>
              <a:t>‘</a:t>
            </a:r>
            <a:r>
              <a:rPr lang="ko-KR" altLang="en-US" b="1" dirty="0"/>
              <a:t>생물학자</a:t>
            </a:r>
            <a:r>
              <a:rPr lang="en-US" altLang="ko-KR" b="1" dirty="0"/>
              <a:t>’</a:t>
            </a:r>
            <a:r>
              <a:rPr lang="ko-KR" altLang="en-US" b="1" dirty="0"/>
              <a:t> </a:t>
            </a:r>
            <a:r>
              <a:rPr lang="en-US" altLang="ko-KR" b="1" dirty="0"/>
              <a:t>(Biologist) </a:t>
            </a:r>
            <a:r>
              <a:rPr lang="ko-KR" altLang="en-US" b="1" dirty="0"/>
              <a:t>이며</a:t>
            </a:r>
            <a:r>
              <a:rPr lang="en-US" altLang="ko-KR" b="1" dirty="0"/>
              <a:t>,</a:t>
            </a:r>
            <a:r>
              <a:rPr lang="ko-KR" altLang="en-US" b="1" dirty="0"/>
              <a:t> 이들이분석을 위해 사용하는 방법이 생물정보학</a:t>
            </a:r>
            <a:r>
              <a:rPr lang="en-US" altLang="ko-KR" b="1" dirty="0"/>
              <a:t>(Bioinformatics) </a:t>
            </a:r>
            <a:r>
              <a:rPr lang="ko-KR" altLang="en-US" b="1" dirty="0"/>
              <a:t>적인 방법임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80276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/>
                <a:cs typeface="Arial"/>
              </a:rPr>
              <a:t>잘못된 생각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0201" y="1828800"/>
            <a:ext cx="4127499" cy="4073974"/>
            <a:chOff x="330201" y="1828800"/>
            <a:chExt cx="4127499" cy="4073974"/>
          </a:xfrm>
        </p:grpSpPr>
        <p:sp>
          <p:nvSpPr>
            <p:cNvPr id="4" name="TextBox 3"/>
            <p:cNvSpPr txBox="1"/>
            <p:nvPr/>
          </p:nvSpPr>
          <p:spPr>
            <a:xfrm>
              <a:off x="1130300" y="1828800"/>
              <a:ext cx="983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생물학자 </a:t>
              </a:r>
              <a:endParaRPr lang="en-US" dirty="0"/>
            </a:p>
          </p:txBody>
        </p:sp>
        <p:pic>
          <p:nvPicPr>
            <p:cNvPr id="7" name="Picture 6" descr="Screenshot 2014-09-01 13.06.3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1" y="2311400"/>
              <a:ext cx="3898900" cy="289424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8577" y="5256443"/>
              <a:ext cx="40691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데이터를 생산</a:t>
              </a:r>
              <a:endParaRPr lang="en-US" altLang="ko-KR" dirty="0"/>
            </a:p>
            <a:p>
              <a:pPr algn="ctr"/>
              <a:r>
                <a:rPr lang="ko-KR" altLang="ko-KR" dirty="0"/>
                <a:t>“</a:t>
              </a:r>
              <a:r>
                <a:rPr lang="ko-KR" altLang="en-US" dirty="0"/>
                <a:t>분석은 컴퓨터 잘하는 애들이 다 해주겠지</a:t>
              </a:r>
              <a:r>
                <a:rPr lang="en-US" altLang="ko-KR" dirty="0"/>
                <a:t>”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21200" y="1783834"/>
            <a:ext cx="4693427" cy="4511596"/>
            <a:chOff x="4521200" y="1783834"/>
            <a:chExt cx="4693427" cy="4511596"/>
          </a:xfrm>
        </p:grpSpPr>
        <p:sp>
          <p:nvSpPr>
            <p:cNvPr id="5" name="TextBox 4"/>
            <p:cNvSpPr txBox="1"/>
            <p:nvPr/>
          </p:nvSpPr>
          <p:spPr>
            <a:xfrm>
              <a:off x="6045200" y="1783834"/>
              <a:ext cx="1382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생물정보학자</a:t>
              </a:r>
              <a:endParaRPr lang="en-US" dirty="0"/>
            </a:p>
          </p:txBody>
        </p:sp>
        <p:pic>
          <p:nvPicPr>
            <p:cNvPr id="9" name="Picture 8" descr="Screenshot 2014-09-01 13.07.2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200" y="2311400"/>
              <a:ext cx="4165600" cy="294273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38700" y="5372100"/>
              <a:ext cx="43759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데이터를 분석</a:t>
              </a:r>
              <a:endParaRPr lang="en-US" altLang="ko-KR" dirty="0"/>
            </a:p>
            <a:p>
              <a:r>
                <a:rPr lang="ko-KR" altLang="ko-KR" dirty="0"/>
                <a:t>“</a:t>
              </a:r>
              <a:r>
                <a:rPr lang="ko-KR" altLang="en-US" dirty="0"/>
                <a:t>이 실험결과 뭔지는 모르겠지만 대충 프로그램</a:t>
              </a:r>
              <a:endParaRPr lang="en-US" altLang="ko-KR" dirty="0"/>
            </a:p>
            <a:p>
              <a:r>
                <a:rPr lang="ko-KR" altLang="en-US" dirty="0"/>
                <a:t> 돌려서 예쁜 그림 그려주면 되겠지</a:t>
              </a:r>
              <a:r>
                <a:rPr lang="en-US" altLang="ko-KR" dirty="0"/>
                <a:t>”</a:t>
              </a:r>
              <a:endParaRPr lang="en-US" dirty="0"/>
            </a:p>
          </p:txBody>
        </p:sp>
      </p:grpSp>
      <p:sp>
        <p:nvSpPr>
          <p:cNvPr id="13" name="Multiply 12"/>
          <p:cNvSpPr/>
          <p:nvPr/>
        </p:nvSpPr>
        <p:spPr>
          <a:xfrm>
            <a:off x="732973" y="-12700"/>
            <a:ext cx="7576454" cy="6680200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77977" y="6286500"/>
            <a:ext cx="668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이러한 연구가 제대로 되지 않은 근본적인 이유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2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866900"/>
            <a:ext cx="348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생물학 배경으로부터 온 사람이라면</a:t>
            </a:r>
            <a:r>
              <a:rPr lang="en-US" altLang="ko-KR" b="1" dirty="0"/>
              <a:t>..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5301" y="2844800"/>
            <a:ext cx="3819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생물정보학 분석의 기본 이론의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생물정보학 분석의 기본 개념 파악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기초 프로그래밍 개념의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생물정보 분석은 </a:t>
            </a:r>
            <a:r>
              <a:rPr lang="en-US" altLang="ko-KR" dirty="0"/>
              <a:t>‘</a:t>
            </a:r>
            <a:r>
              <a:rPr lang="ko-KR" altLang="en-US" dirty="0"/>
              <a:t>블랙박스</a:t>
            </a:r>
            <a:r>
              <a:rPr lang="en-US" altLang="ko-KR" dirty="0"/>
              <a:t>’</a:t>
            </a:r>
            <a:r>
              <a:rPr lang="ko-KR" altLang="en-US" dirty="0"/>
              <a:t> 가 아니라는</a:t>
            </a:r>
            <a:r>
              <a:rPr lang="ko-KR" altLang="ko-KR" dirty="0"/>
              <a:t> </a:t>
            </a:r>
            <a:r>
              <a:rPr lang="ko-KR" altLang="en-US" dirty="0"/>
              <a:t>것의 이해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657562" y="1868964"/>
            <a:ext cx="377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 배경으로부터 온 사람이라면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68335" y="2884964"/>
            <a:ext cx="4293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기본 생물학 개념의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데이터가 어떻게 생산되는지에 대한 개념의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실험 데이터에는 오류가 항상 존재한다는 사실의 인지 </a:t>
            </a:r>
            <a:endParaRPr lang="en-US" altLang="ko-KR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b="1" strike="sngStrike" dirty="0">
                <a:latin typeface="Arial"/>
                <a:cs typeface="Arial"/>
              </a:rPr>
              <a:t>화성에서 온 남자와 금성에서 온 여자</a:t>
            </a:r>
            <a:endParaRPr lang="en-US" b="1" strike="sngStrik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4576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AA1B45-4DD8-7B4E-9841-7AD6551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이번 학기에 배울 것들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BCA61-C00E-424A-9073-4D1F955B47F8}"/>
              </a:ext>
            </a:extLst>
          </p:cNvPr>
          <p:cNvSpPr txBox="1"/>
          <p:nvPr/>
        </p:nvSpPr>
        <p:spPr>
          <a:xfrm>
            <a:off x="697230" y="1577340"/>
            <a:ext cx="61269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유닉스</a:t>
            </a:r>
            <a:r>
              <a:rPr kumimoji="1" lang="ko-KR" altLang="en-US" b="1" dirty="0"/>
              <a:t> 명령어 사용 및 프로그램 설치 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유닉스 명령어를 이용한 텍스트 데이터 </a:t>
            </a:r>
            <a:r>
              <a:rPr kumimoji="1" lang="ko-KR" altLang="en-US" dirty="0" err="1"/>
              <a:t>프로세싱</a:t>
            </a:r>
            <a:r>
              <a:rPr kumimoji="1" lang="en-US" altLang="ko-KR" dirty="0"/>
              <a:t> (2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쉘 </a:t>
            </a:r>
            <a:r>
              <a:rPr kumimoji="1" lang="ko-KR" altLang="en-US" dirty="0" err="1"/>
              <a:t>스크립팅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(3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Local BLAST and Multiple Sequence Alignments</a:t>
            </a:r>
            <a:r>
              <a:rPr kumimoji="1" lang="ko-KR" altLang="en-US" dirty="0"/>
              <a:t> </a:t>
            </a:r>
            <a:r>
              <a:rPr kumimoji="1" lang="en-US" altLang="ko-KR" dirty="0"/>
              <a:t>(4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프로그래밍 </a:t>
            </a:r>
            <a:r>
              <a:rPr kumimoji="1" lang="en-US" altLang="ko-KR" b="1" dirty="0"/>
              <a:t>&amp; </a:t>
            </a:r>
            <a:r>
              <a:rPr kumimoji="1" lang="en-US" altLang="ko-KR" b="1" dirty="0" err="1"/>
              <a:t>Jupyter</a:t>
            </a:r>
            <a:r>
              <a:rPr kumimoji="1" lang="en-US" altLang="ko-KR" b="1" dirty="0"/>
              <a:t> </a:t>
            </a:r>
            <a:r>
              <a:rPr kumimoji="1" lang="en-US" altLang="ko-KR" b="1" dirty="0" err="1"/>
              <a:t>Noteboook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파이썬</a:t>
            </a:r>
            <a:r>
              <a:rPr kumimoji="1" lang="ko-KR" altLang="en-US" dirty="0"/>
              <a:t> 기본 문법 </a:t>
            </a:r>
            <a:r>
              <a:rPr kumimoji="1" lang="en-US" altLang="ko-KR" dirty="0"/>
              <a:t>(5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</a:t>
            </a:r>
            <a:r>
              <a:rPr kumimoji="1" lang="ko-KR" altLang="en-US" dirty="0" err="1"/>
              <a:t>프로세싱</a:t>
            </a:r>
            <a:r>
              <a:rPr kumimoji="1" lang="ko-KR" altLang="en-US" dirty="0"/>
              <a:t> </a:t>
            </a:r>
            <a:r>
              <a:rPr kumimoji="1" lang="en-US" altLang="ko-KR" dirty="0"/>
              <a:t>in Pandas</a:t>
            </a:r>
            <a:r>
              <a:rPr kumimoji="1" lang="ko-KR" altLang="en-US" dirty="0"/>
              <a:t> </a:t>
            </a:r>
            <a:r>
              <a:rPr kumimoji="1" lang="en-US" altLang="ko-KR" dirty="0"/>
              <a:t>(6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시각화 </a:t>
            </a:r>
            <a:r>
              <a:rPr kumimoji="1" lang="en-US" altLang="ko-KR" dirty="0"/>
              <a:t>(7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4769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9B50F5-26E8-A74A-8790-F502DCE4F97E}"/>
              </a:ext>
            </a:extLst>
          </p:cNvPr>
          <p:cNvSpPr txBox="1"/>
          <p:nvPr/>
        </p:nvSpPr>
        <p:spPr>
          <a:xfrm>
            <a:off x="697230" y="1577340"/>
            <a:ext cx="52085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Transcriptome </a:t>
            </a:r>
            <a:r>
              <a:rPr kumimoji="1" lang="ko-KR" altLang="en-US" b="1" dirty="0"/>
              <a:t>데이터 분석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Kallisto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</a:t>
            </a:r>
            <a:r>
              <a:rPr kumimoji="1" lang="en-US" altLang="ko-KR" dirty="0"/>
              <a:t>RNA-Seq </a:t>
            </a:r>
            <a:r>
              <a:rPr kumimoji="1" lang="ko-KR" altLang="en-US" dirty="0"/>
              <a:t>데이터 분석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Differential Expression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Transcriptome Network Analysis and Go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단백질 구조 분석</a:t>
            </a:r>
            <a:endParaRPr kumimoji="1" lang="en-US" altLang="ko-KR" b="1" dirty="0"/>
          </a:p>
          <a:p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단백질 데이터 시각화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Protein Structure Predictions and PDB file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Protein Docking &amp;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Structure-based Drug Discovery 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5422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In the next class..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5214" y="2308983"/>
            <a:ext cx="694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Please bring notebook which can use command line interface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1940" y="4323061"/>
            <a:ext cx="494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One and Half hour lectures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One and Half hour practice &amp; question session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6335" y="3373681"/>
            <a:ext cx="6786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We will talk about basic of UNIX command line interface and </a:t>
            </a:r>
          </a:p>
          <a:p>
            <a:r>
              <a:rPr lang="en-US" b="1" dirty="0">
                <a:latin typeface="Arial"/>
                <a:cs typeface="Arial"/>
              </a:rPr>
              <a:t>Installing Rosetta in your computer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861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17E2B6-F62D-B446-B5B5-FEC87F41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준비물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6DDB8-23FF-A448-B9F0-B805804774F6}"/>
              </a:ext>
            </a:extLst>
          </p:cNvPr>
          <p:cNvSpPr txBox="1"/>
          <p:nvPr/>
        </p:nvSpPr>
        <p:spPr>
          <a:xfrm>
            <a:off x="560070" y="2148840"/>
            <a:ext cx="1906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소프트웨어 설치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en-US" altLang="ko-KR" b="1" dirty="0"/>
              <a:t>Command line </a:t>
            </a:r>
          </a:p>
          <a:p>
            <a:endParaRPr kumimoji="1" lang="en-US" altLang="ko-Kore-KR" b="1" dirty="0"/>
          </a:p>
          <a:p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4849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6329" y="338568"/>
            <a:ext cx="616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우리가 이번 강의에서 배우게 될 것은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6301" y="1837019"/>
            <a:ext cx="3266580" cy="4376523"/>
            <a:chOff x="866301" y="1837019"/>
            <a:chExt cx="3266580" cy="4376523"/>
          </a:xfrm>
        </p:grpSpPr>
        <p:pic>
          <p:nvPicPr>
            <p:cNvPr id="5" name="Picture 4" descr="Screenshot 2015-08-31 10.40.0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21"/>
            <a:stretch/>
          </p:blipFill>
          <p:spPr>
            <a:xfrm>
              <a:off x="866301" y="1837019"/>
              <a:ext cx="3042208" cy="38127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8990" y="5844210"/>
              <a:ext cx="2973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Arial"/>
                  <a:cs typeface="Arial"/>
                </a:rPr>
                <a:t>“</a:t>
              </a:r>
              <a:r>
                <a:rPr lang="ko-KR" altLang="en-US" b="1" dirty="0">
                  <a:latin typeface="Arial"/>
                  <a:cs typeface="Arial"/>
                </a:rPr>
                <a:t>몇 가지 생존 키트와 기술</a:t>
              </a:r>
              <a:r>
                <a:rPr lang="en-US" altLang="ko-KR" b="1" dirty="0">
                  <a:latin typeface="Arial"/>
                  <a:cs typeface="Arial"/>
                </a:rPr>
                <a:t>”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60745" y="1207790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현대 생물학 연구에서 만나게 될 여러 위험들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8" name="Picture 7" descr="Screenshot 2015-08-31 10.4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053" y="1664413"/>
            <a:ext cx="2131947" cy="1978375"/>
          </a:xfrm>
          <a:prstGeom prst="rect">
            <a:avLst/>
          </a:prstGeom>
        </p:spPr>
      </p:pic>
      <p:pic>
        <p:nvPicPr>
          <p:cNvPr id="9" name="Picture 8" descr="Screenshot 2015-08-31 10.4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45" y="2595351"/>
            <a:ext cx="2972660" cy="1950463"/>
          </a:xfrm>
          <a:prstGeom prst="rect">
            <a:avLst/>
          </a:prstGeom>
        </p:spPr>
      </p:pic>
      <p:pic>
        <p:nvPicPr>
          <p:cNvPr id="10" name="Picture 9" descr="Screenshot 2015-08-31 10.43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667" y="4545814"/>
            <a:ext cx="4047796" cy="22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8-31 13.36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886"/>
            <a:ext cx="9144000" cy="4019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2889" y="367168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현대 생물학 연구자의 위치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1943" y="1645444"/>
            <a:ext cx="877163" cy="1467113"/>
            <a:chOff x="771943" y="1645444"/>
            <a:chExt cx="877163" cy="1467113"/>
          </a:xfrm>
        </p:grpSpPr>
        <p:sp>
          <p:nvSpPr>
            <p:cNvPr id="6" name="Down Arrow 5"/>
            <p:cNvSpPr/>
            <p:nvPr/>
          </p:nvSpPr>
          <p:spPr>
            <a:xfrm>
              <a:off x="871549" y="2615557"/>
              <a:ext cx="484632" cy="497000"/>
            </a:xfrm>
            <a:prstGeom prst="downArrow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1943" y="1645444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Comic Sans MS"/>
                  <a:cs typeface="Comic Sans MS"/>
                </a:rPr>
                <a:t>당신의</a:t>
              </a:r>
              <a:endParaRPr lang="en-US" altLang="ko-KR" dirty="0">
                <a:latin typeface="Comic Sans MS"/>
                <a:cs typeface="Comic Sans MS"/>
              </a:endParaRPr>
            </a:p>
            <a:p>
              <a:r>
                <a:rPr lang="ko-KR" altLang="en-US" dirty="0">
                  <a:latin typeface="Comic Sans MS"/>
                  <a:cs typeface="Comic Sans MS"/>
                </a:rPr>
                <a:t>위치</a:t>
              </a:r>
              <a:endParaRPr lang="en-US" dirty="0">
                <a:latin typeface="Comic Sans MS"/>
                <a:cs typeface="Comic Sans M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934372" y="547346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정글에 오신 것을 환영합니다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0" name="Picture 9" descr="Screenshot 2015-08-31 10.4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8" y="3523647"/>
            <a:ext cx="424611" cy="394025"/>
          </a:xfrm>
          <a:prstGeom prst="rect">
            <a:avLst/>
          </a:prstGeom>
        </p:spPr>
      </p:pic>
      <p:pic>
        <p:nvPicPr>
          <p:cNvPr id="11" name="Picture 10" descr="Screenshot 2015-08-31 10.4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5" y="2227091"/>
            <a:ext cx="592053" cy="388466"/>
          </a:xfrm>
          <a:prstGeom prst="rect">
            <a:avLst/>
          </a:prstGeom>
        </p:spPr>
      </p:pic>
      <p:pic>
        <p:nvPicPr>
          <p:cNvPr id="12" name="Picture 11" descr="Screenshot 2015-08-31 10.43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89" y="3917672"/>
            <a:ext cx="806183" cy="4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72274</TotalTime>
  <Words>3213</Words>
  <Application>Microsoft Macintosh PowerPoint</Application>
  <PresentationFormat>화면 슬라이드 쇼(4:3)</PresentationFormat>
  <Paragraphs>596</Paragraphs>
  <Slides>78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Gulim</vt:lpstr>
      <vt:lpstr>Arial</vt:lpstr>
      <vt:lpstr>Calibri</vt:lpstr>
      <vt:lpstr>Comic Sans MS</vt:lpstr>
      <vt:lpstr>Courier New</vt:lpstr>
      <vt:lpstr>Office Theme</vt:lpstr>
      <vt:lpstr> 현대 생물학 연구를 위한 컴퓨터 활용기술 </vt:lpstr>
      <vt:lpstr>강의 개요</vt:lpstr>
      <vt:lpstr>PowerPoint 프레젠테이션</vt:lpstr>
      <vt:lpstr>본 강의의 목표 및 수강 대상 </vt:lpstr>
      <vt:lpstr>어떤 수강생들은…</vt:lpstr>
      <vt:lpstr>이 강의의 목표는..</vt:lpstr>
      <vt:lpstr>혹은</vt:lpstr>
      <vt:lpstr>PowerPoint 프레젠테이션</vt:lpstr>
      <vt:lpstr>PowerPoint 프레젠테이션</vt:lpstr>
      <vt:lpstr>PowerPoint 프레젠테이션</vt:lpstr>
      <vt:lpstr>지놈-포스트지놈 시대의 데이터</vt:lpstr>
      <vt:lpstr>간단한 예 </vt:lpstr>
      <vt:lpstr>대개의 생물학자들이 하는 것은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지놈 수준에 들어가면 데이터가 너무 많다. </vt:lpstr>
      <vt:lpstr>엑셀은 생물학 데이터 처리에 부적합하다. </vt:lpstr>
      <vt:lpstr>그 외에도 엑셀로는..</vt:lpstr>
      <vt:lpstr>지놈 수준의 하이스루풋 실험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자동화가 필요하다.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컴퓨터 Computers</vt:lpstr>
      <vt:lpstr>1970-1980년대까지…</vt:lpstr>
      <vt:lpstr>컴퓨터는 이런 거 하라고 원래 발명된 게 아니다. </vt:lpstr>
      <vt:lpstr>소프트웨어</vt:lpstr>
      <vt:lpstr>상업용 사무용 소프트웨어 vs 연구용 소프트웨어</vt:lpstr>
      <vt:lpstr>Commercial Software vs Research Software</vt:lpstr>
      <vt:lpstr>“Oh, You can buy (expensive) software to analyze genome sequece”</vt:lpstr>
      <vt:lpstr>연구를 하다보면 필연적으로 자기 자신의 분석도구가 있어야 한다.  (아니면 기존에 있는 도구라도 잘 조합하여 쓸 줄 알아야)</vt:lpstr>
      <vt:lpstr>PowerPoint 프레젠테이션</vt:lpstr>
      <vt:lpstr>PowerPoint 프레젠테이션</vt:lpstr>
      <vt:lpstr>명령어 </vt:lpstr>
      <vt:lpstr>명령어 방식의 장점</vt:lpstr>
      <vt:lpstr>재현 가능한 연구 Reproducible Research</vt:lpstr>
      <vt:lpstr>분석 과정의 기록 </vt:lpstr>
      <vt:lpstr>“실험 노트”</vt:lpstr>
      <vt:lpstr>PowerPoint 프레젠테이션</vt:lpstr>
      <vt:lpstr>커맨드 라인에 대한 공포심을 버리자 </vt:lpstr>
      <vt:lpstr>실험 프로토콜과 스크립팅</vt:lpstr>
      <vt:lpstr>키트 vs 이미 만들어진 생물정보학 소프트웨어</vt:lpstr>
      <vt:lpstr>키트 vs 이미 만들어진 생명정보학 소프트웨어  </vt:lpstr>
      <vt:lpstr>키트의 한계</vt:lpstr>
      <vt:lpstr>이 강의의 목표 </vt:lpstr>
      <vt:lpstr>왜 유닉스? </vt:lpstr>
      <vt:lpstr>그러나 우리는 모두 윈도우를 쓰잖아 우린 아마 안될거야</vt:lpstr>
      <vt:lpstr>PowerPoint 프레젠테이션</vt:lpstr>
      <vt:lpstr>맥을 쓰면 제일 간단하다. </vt:lpstr>
      <vt:lpstr>그 외에…</vt:lpstr>
      <vt:lpstr>약간의 프로그래밍</vt:lpstr>
      <vt:lpstr>어떤 프로그래밍 언어를 알아야 하나? </vt:lpstr>
      <vt:lpstr>과제 </vt:lpstr>
      <vt:lpstr>커뮤니케이션</vt:lpstr>
      <vt:lpstr>Your ‘Cheat Key’ for Life</vt:lpstr>
      <vt:lpstr>생물정보학은..</vt:lpstr>
      <vt:lpstr>PowerPoint 프레젠테이션</vt:lpstr>
      <vt:lpstr>잘못된 생각</vt:lpstr>
      <vt:lpstr>화성에서 온 남자와 금성에서 온 여자</vt:lpstr>
      <vt:lpstr>이번 학기에 배울 것들 </vt:lpstr>
      <vt:lpstr>PowerPoint 프레젠테이션</vt:lpstr>
      <vt:lpstr>In the next class..</vt:lpstr>
      <vt:lpstr>준비물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Aminal Cell Culture</dc:title>
  <dc:creator>Suk Namgoong</dc:creator>
  <cp:lastModifiedBy>남궁 석</cp:lastModifiedBy>
  <cp:revision>681</cp:revision>
  <dcterms:created xsi:type="dcterms:W3CDTF">2013-08-13T01:13:35Z</dcterms:created>
  <dcterms:modified xsi:type="dcterms:W3CDTF">2020-03-16T06:50:30Z</dcterms:modified>
</cp:coreProperties>
</file>